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1697" r:id="rId5"/>
    <p:sldId id="1709" r:id="rId6"/>
    <p:sldId id="1699" r:id="rId7"/>
    <p:sldId id="1698" r:id="rId8"/>
    <p:sldId id="1715" r:id="rId9"/>
    <p:sldId id="1527" r:id="rId10"/>
    <p:sldId id="1688" r:id="rId11"/>
    <p:sldId id="1701" r:id="rId12"/>
    <p:sldId id="758" r:id="rId13"/>
    <p:sldId id="1710" r:id="rId14"/>
    <p:sldId id="1706" r:id="rId15"/>
    <p:sldId id="1702" r:id="rId16"/>
    <p:sldId id="1711" r:id="rId17"/>
    <p:sldId id="1560" r:id="rId18"/>
    <p:sldId id="1712" r:id="rId19"/>
    <p:sldId id="1716" r:id="rId20"/>
    <p:sldId id="1680" r:id="rId21"/>
    <p:sldId id="1703" r:id="rId22"/>
    <p:sldId id="1708" r:id="rId23"/>
    <p:sldId id="1713" r:id="rId2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n Sztuka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3FDABF7-6A90-477F-80F3-FE6F15BE7BF9}">
  <a:tblStyle styleId="{73FDABF7-6A90-477F-80F3-FE6F15BE7BF9}" styleName="Ebner Stolz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12700" cmpd="sng">
              <a:solidFill>
                <a:schemeClr val="lt2"/>
              </a:solidFill>
            </a:ln>
          </a:top>
          <a:bottom>
            <a:ln w="12700" cmpd="sng">
              <a:solidFill>
                <a:schemeClr val="lt2"/>
              </a:solidFill>
            </a:ln>
          </a:bottom>
          <a:insideH>
            <a:ln w="12700" cmpd="sng">
              <a:solidFill>
                <a:schemeClr val="lt2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 b="off">
        <a:fontRef idx="minor">
          <a:prstClr val="white"/>
        </a:fontRef>
        <a:schemeClr val="lt1"/>
      </a:tcTxStyle>
      <a:tcStyle>
        <a:tcBdr>
          <a:insideH>
            <a:ln w="12700" cmpd="sng">
              <a:solidFill>
                <a:schemeClr val="lt2"/>
              </a:solidFill>
            </a:ln>
          </a:insideH>
        </a:tcBdr>
        <a:fill>
          <a:solidFill>
            <a:schemeClr val="accent1"/>
          </a:solidFill>
        </a:fill>
      </a:tcStyle>
    </a:lastCol>
    <a:firstCol>
      <a:tcTxStyle b="off">
        <a:fontRef idx="minor">
          <a:prstClr val="white"/>
        </a:fontRef>
        <a:schemeClr val="lt1"/>
      </a:tcTxStyle>
      <a:tcStyle>
        <a:tcBdr>
          <a:insideH>
            <a:ln w="12700" cmpd="sng">
              <a:solidFill>
                <a:schemeClr val="lt2"/>
              </a:solidFill>
            </a:ln>
          </a:insideH>
        </a:tcBdr>
        <a:fill>
          <a:solidFill>
            <a:schemeClr val="accent1"/>
          </a:solidFill>
        </a:fill>
      </a:tcStyle>
    </a:firstCol>
    <a:lastRow>
      <a:tcTxStyle b="off">
        <a:fontRef idx="minor">
          <a:prstClr val="black"/>
        </a:fontRef>
        <a:schemeClr val="dk1"/>
      </a:tcTxStyle>
      <a:tcStyle>
        <a:tcBdr/>
        <a:fill>
          <a:solidFill>
            <a:srgbClr val="CCE0E3"/>
          </a:solidFill>
        </a:fill>
      </a:tcStyle>
    </a:lastRow>
    <a:firstRow>
      <a:tcTxStyle b="off">
        <a:fontRef idx="minor">
          <a:prstClr val="white"/>
        </a:fontRef>
        <a:schemeClr val="lt1"/>
      </a:tcTxStyle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6215" autoAdjust="0"/>
  </p:normalViewPr>
  <p:slideViewPr>
    <p:cSldViewPr snapToGrid="0">
      <p:cViewPr varScale="1">
        <p:scale>
          <a:sx n="165" d="100"/>
          <a:sy n="165" d="100"/>
        </p:scale>
        <p:origin x="1176" y="9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DEFC4DE-9556-49E5-BCCF-FA61432B10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313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D71765-E285-47EC-B4E2-5FB65DD8BA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313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67609-2A76-4DAD-B657-87BFB39CEA5B}" type="datetimeFigureOut">
              <a:rPr lang="de-DE" smtClean="0"/>
              <a:t>24.06.2021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846472-71C3-4353-B89F-7E5116E80B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2647"/>
            <a:ext cx="2971800" cy="2313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2A355-29E8-4AF6-95C3-6A1DB76DAD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912647"/>
            <a:ext cx="2971800" cy="2313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BA4E3-6EF6-4E87-9423-88DE51FB15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976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1762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1762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C3B9055F-EE77-4103-97EE-BF83057208DA}" type="datetimeFigureOut">
              <a:rPr lang="de-DE" smtClean="0"/>
              <a:pPr/>
              <a:t>24.06.2021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547688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967730"/>
            <a:ext cx="2971800" cy="1762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967730"/>
            <a:ext cx="2971800" cy="1762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8F6C1CCC-E4AB-4133-9286-39D965788D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8137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20000"/>
      </a:lnSpc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120000"/>
      </a:lnSpc>
      <a:spcAft>
        <a:spcPts val="600"/>
      </a:spcAft>
      <a:buFont typeface="Segoe UI" panose="020B0502040204020203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24000" indent="-180000" algn="l" defTabSz="914400" rtl="0" eaLnBrk="1" latinLnBrk="0" hangingPunct="1">
      <a:lnSpc>
        <a:spcPct val="120000"/>
      </a:lnSpc>
      <a:spcAft>
        <a:spcPts val="600"/>
      </a:spcAft>
      <a:buFont typeface="Segoe UI" panose="020B0502040204020203" pitchFamily="34" charset="0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04000" indent="-180000" algn="l" defTabSz="914400" rtl="0" eaLnBrk="1" latinLnBrk="0" hangingPunct="1">
      <a:lnSpc>
        <a:spcPct val="120000"/>
      </a:lnSpc>
      <a:spcAft>
        <a:spcPts val="600"/>
      </a:spcAft>
      <a:buFont typeface="Segoe UI" panose="020B0502040204020203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48000" indent="-180000" algn="l" defTabSz="914400" rtl="0" eaLnBrk="1" latinLnBrk="0" hangingPunct="1">
      <a:lnSpc>
        <a:spcPct val="120000"/>
      </a:lnSpc>
      <a:spcAft>
        <a:spcPts val="600"/>
      </a:spcAft>
      <a:buFont typeface="Segoe UI" panose="020B0502040204020203" pitchFamily="34" charset="0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8" userDrawn="1">
          <p15:clr>
            <a:srgbClr val="F26B43"/>
          </p15:clr>
        </p15:guide>
        <p15:guide id="2" pos="388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547688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1CCC-E4AB-4133-9286-39D965788D9C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90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547688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1CCC-E4AB-4133-9286-39D965788D9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077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547688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1CCC-E4AB-4133-9286-39D965788D9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577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547688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1CCC-E4AB-4133-9286-39D965788D9C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547688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1CCC-E4AB-4133-9286-39D965788D9C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65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CC1C2244-B4D9-4522-B792-6462E95E4B1D}"/>
              </a:ext>
            </a:extLst>
          </p:cNvPr>
          <p:cNvSpPr/>
          <p:nvPr/>
        </p:nvSpPr>
        <p:spPr bwMode="gray">
          <a:xfrm>
            <a:off x="345600" y="334800"/>
            <a:ext cx="9216000" cy="32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7646A7-DBD4-4ADD-8006-63BB303105B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45600" y="4276800"/>
            <a:ext cx="9216000" cy="972000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5A4C87-B881-40C2-9500-0E4E17381D0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45600" y="5313600"/>
            <a:ext cx="9216000" cy="360000"/>
          </a:xfrm>
        </p:spPr>
        <p:txBody>
          <a:bodyPr/>
          <a:lstStyle>
            <a:lvl1pPr marL="0" indent="0" algn="l">
              <a:buNone/>
              <a:defRPr sz="180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AB5FF7-C7C8-434D-BBF7-7C6E12638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5600" y="5739924"/>
            <a:ext cx="9216000" cy="234551"/>
          </a:xfrm>
        </p:spPr>
        <p:txBody>
          <a:bodyPr anchor="ctr" anchorCtr="0">
            <a:noAutofit/>
          </a:bodyPr>
          <a:lstStyle>
            <a:lvl1pPr>
              <a:defRPr sz="1400">
                <a:solidFill>
                  <a:srgbClr val="A2A2A2"/>
                </a:solidFill>
              </a:defRPr>
            </a:lvl1pPr>
          </a:lstStyle>
          <a:p>
            <a:pPr lvl="0"/>
            <a:r>
              <a:rPr lang="de-DE" dirty="0"/>
              <a:t>Ort, Datum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8A7FDC-7478-4DCB-ABAC-59B0C3F7A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309700" y="6337415"/>
            <a:ext cx="914400" cy="3521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292881-A828-4DAF-AFB5-3E743F0B8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8267700" y="0"/>
            <a:ext cx="924161" cy="13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1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Ansprechpartner_rund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18EBC-09E0-4F1C-8C34-EC4CE33DC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Ansprechpartner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D3D5CC2-24CE-47D6-BFB7-F37930276FA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 bwMode="gray">
          <a:xfrm>
            <a:off x="434487" y="1511313"/>
            <a:ext cx="1836000" cy="1836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76F958-E7A8-4135-B51E-87789FBC457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A5BF9A-1748-483C-A11F-F2B71DFF14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058A97E-32FE-45F1-A8B9-E377CECFC5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504538" y="1421313"/>
            <a:ext cx="2304000" cy="900000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B45FAEFB-7B82-46B5-8AA7-13A934BB89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04538" y="2583752"/>
            <a:ext cx="2304000" cy="1010348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300"/>
              </a:spcBef>
              <a:defRPr sz="10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528626A4-9ED4-432D-82E2-098898355E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5097463" y="1781175"/>
            <a:ext cx="4464050" cy="19748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DB5F8A97-EE56-4874-94E5-52853E49A0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5097463" y="4333875"/>
            <a:ext cx="4464050" cy="19748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Textplatzhalter 19">
            <a:extLst>
              <a:ext uri="{FF2B5EF4-FFF2-40B4-BE49-F238E27FC236}">
                <a16:creationId xmlns:a16="http://schemas.microsoft.com/office/drawing/2014/main" id="{9BB2F4F3-B958-4B8B-ACA3-C5E8EC089D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097463" y="1421313"/>
            <a:ext cx="4464050" cy="25082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Tätigkeitsschwerpunkte</a:t>
            </a:r>
          </a:p>
        </p:txBody>
      </p:sp>
      <p:sp>
        <p:nvSpPr>
          <p:cNvPr id="26" name="Textplatzhalter 19">
            <a:extLst>
              <a:ext uri="{FF2B5EF4-FFF2-40B4-BE49-F238E27FC236}">
                <a16:creationId xmlns:a16="http://schemas.microsoft.com/office/drawing/2014/main" id="{634E07E0-AD78-4224-A46A-6BFF954FD04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97463" y="3965575"/>
            <a:ext cx="4464050" cy="25082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Branchenexpertise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0C4E0573-A6EB-4BC2-9908-8F676FA947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</p:spTree>
    <p:extLst>
      <p:ext uri="{BB962C8B-B14F-4D97-AF65-F5344CB8AC3E}">
        <p14:creationId xmlns:p14="http://schemas.microsoft.com/office/powerpoint/2010/main" val="368328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029" userDrawn="1">
          <p15:clr>
            <a:srgbClr val="FBAE40"/>
          </p15:clr>
        </p15:guide>
        <p15:guide id="2" pos="321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Ansprechpartner_rund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18EBC-09E0-4F1C-8C34-EC4CE33DC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Ansprechpartner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D3D5CC2-24CE-47D6-BFB7-F37930276FA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 bwMode="gray">
          <a:xfrm>
            <a:off x="763116" y="1493312"/>
            <a:ext cx="1332000" cy="1332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76F958-E7A8-4135-B51E-87789FBC457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A5BF9A-1748-483C-A11F-F2B71DFF14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9" name="Bildplatzhalter 11">
            <a:extLst>
              <a:ext uri="{FF2B5EF4-FFF2-40B4-BE49-F238E27FC236}">
                <a16:creationId xmlns:a16="http://schemas.microsoft.com/office/drawing/2014/main" id="{134FC7FB-A63F-4313-8419-ED940CBEC600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 bwMode="gray">
          <a:xfrm>
            <a:off x="5461628" y="1493312"/>
            <a:ext cx="1332000" cy="1332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B312ED7-D06E-445E-9E62-DD108E7E5E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93744" y="1421313"/>
            <a:ext cx="2169257" cy="648000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E2EBB918-4E53-4B6E-BF77-C2F8F24C28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693744" y="2266950"/>
            <a:ext cx="2169257" cy="1085850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400"/>
              </a:spcBef>
              <a:defRPr sz="10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4370760C-1295-4A00-A429-EF67ED6988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392257" y="1421313"/>
            <a:ext cx="2169257" cy="648000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F69320CE-A849-4B53-94EE-3F5F464CAC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392257" y="2266950"/>
            <a:ext cx="2169257" cy="1085850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400"/>
              </a:spcBef>
              <a:defRPr sz="10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18" name="Textplatzhalter 19">
            <a:extLst>
              <a:ext uri="{FF2B5EF4-FFF2-40B4-BE49-F238E27FC236}">
                <a16:creationId xmlns:a16="http://schemas.microsoft.com/office/drawing/2014/main" id="{13AEF0C1-73A6-4046-BDCD-E85DC37B60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344488" y="4216401"/>
            <a:ext cx="2169257" cy="20923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24C76637-DEB0-406C-9DEC-78ACED2A32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693744" y="4216401"/>
            <a:ext cx="2169257" cy="20923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Textplatzhalter 19">
            <a:extLst>
              <a:ext uri="{FF2B5EF4-FFF2-40B4-BE49-F238E27FC236}">
                <a16:creationId xmlns:a16="http://schemas.microsoft.com/office/drawing/2014/main" id="{6D8EEEED-5BF1-4B8F-A5CF-3FDF2A1B4E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5043000" y="4216401"/>
            <a:ext cx="2169257" cy="20923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6EAE99CE-1DBB-4011-9359-722055723A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7392257" y="4216401"/>
            <a:ext cx="2169257" cy="20923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7" name="Textplatzhalter 19">
            <a:extLst>
              <a:ext uri="{FF2B5EF4-FFF2-40B4-BE49-F238E27FC236}">
                <a16:creationId xmlns:a16="http://schemas.microsoft.com/office/drawing/2014/main" id="{46A1434A-7F4B-4B9A-B991-5F200F1D91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344488" y="3855460"/>
            <a:ext cx="2169257" cy="21045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Tätigkeitsschwerpunkte</a:t>
            </a:r>
          </a:p>
        </p:txBody>
      </p:sp>
      <p:sp>
        <p:nvSpPr>
          <p:cNvPr id="28" name="Textplatzhalter 19">
            <a:extLst>
              <a:ext uri="{FF2B5EF4-FFF2-40B4-BE49-F238E27FC236}">
                <a16:creationId xmlns:a16="http://schemas.microsoft.com/office/drawing/2014/main" id="{369766BB-5EFE-4D13-9578-DAF1BCF665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693744" y="3855460"/>
            <a:ext cx="2169257" cy="21045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Branchenexpertise</a:t>
            </a:r>
          </a:p>
        </p:txBody>
      </p:sp>
      <p:sp>
        <p:nvSpPr>
          <p:cNvPr id="29" name="Textplatzhalter 19">
            <a:extLst>
              <a:ext uri="{FF2B5EF4-FFF2-40B4-BE49-F238E27FC236}">
                <a16:creationId xmlns:a16="http://schemas.microsoft.com/office/drawing/2014/main" id="{DAD36A55-80D9-44B4-A047-AAB934E3D8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5043000" y="3855460"/>
            <a:ext cx="2169257" cy="21045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Tätigkeitsschwerpunkte</a:t>
            </a:r>
          </a:p>
        </p:txBody>
      </p:sp>
      <p:sp>
        <p:nvSpPr>
          <p:cNvPr id="30" name="Textplatzhalter 19">
            <a:extLst>
              <a:ext uri="{FF2B5EF4-FFF2-40B4-BE49-F238E27FC236}">
                <a16:creationId xmlns:a16="http://schemas.microsoft.com/office/drawing/2014/main" id="{ACEFAD1D-9679-4022-BAF4-A58751980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7392257" y="3855460"/>
            <a:ext cx="2169257" cy="21045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Branchenexpertise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653001D0-E682-44A0-9763-82DDD020A75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</p:spTree>
    <p:extLst>
      <p:ext uri="{BB962C8B-B14F-4D97-AF65-F5344CB8AC3E}">
        <p14:creationId xmlns:p14="http://schemas.microsoft.com/office/powerpoint/2010/main" val="5125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029" userDrawn="1">
          <p15:clr>
            <a:srgbClr val="FBAE40"/>
          </p15:clr>
        </p15:guide>
        <p15:guide id="2" pos="321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nsprechpartner_rund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18EBC-09E0-4F1C-8C34-EC4CE33DC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Ansprechpartner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D3D5CC2-24CE-47D6-BFB7-F37930276FA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 bwMode="gray">
          <a:xfrm>
            <a:off x="1210509" y="1493312"/>
            <a:ext cx="1224000" cy="1224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76F958-E7A8-4135-B51E-87789FBC457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A5BF9A-1748-483C-A11F-F2B71DFF14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9" name="Bildplatzhalter 11">
            <a:extLst>
              <a:ext uri="{FF2B5EF4-FFF2-40B4-BE49-F238E27FC236}">
                <a16:creationId xmlns:a16="http://schemas.microsoft.com/office/drawing/2014/main" id="{134FC7FB-A63F-4313-8419-ED940CBEC600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 bwMode="gray">
          <a:xfrm>
            <a:off x="7482601" y="1493312"/>
            <a:ext cx="1224000" cy="1224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55734A20-DA7F-40DF-A077-2F2DA4450FAE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4346555" y="1493312"/>
            <a:ext cx="1224000" cy="1224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E1979426-09E8-4788-B30B-ED6D730331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44486" y="3033553"/>
            <a:ext cx="2956046" cy="257398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3BB18880-EE60-48DD-8E45-6C37035634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44486" y="3465053"/>
            <a:ext cx="2956046" cy="1284664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400"/>
              </a:spcBef>
              <a:defRPr sz="12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FF2B0928-5A34-4762-905E-76F693D32B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480532" y="3033553"/>
            <a:ext cx="2956046" cy="257398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59A99AE9-42FD-4BFB-9EBF-A1FA9CB847B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480532" y="3465053"/>
            <a:ext cx="2956046" cy="1284664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400"/>
              </a:spcBef>
              <a:defRPr sz="12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66EAA1C8-AD2F-4F3A-977E-E9AF65857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6578" y="3033553"/>
            <a:ext cx="2956046" cy="257398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3" name="Textplatzhalter 5">
            <a:extLst>
              <a:ext uri="{FF2B5EF4-FFF2-40B4-BE49-F238E27FC236}">
                <a16:creationId xmlns:a16="http://schemas.microsoft.com/office/drawing/2014/main" id="{621D6096-5FDF-47E9-B231-431FC96BB4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6578" y="3465053"/>
            <a:ext cx="2956046" cy="1284664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400"/>
              </a:spcBef>
              <a:defRPr sz="12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49B99261-C5F7-4A2D-BD0B-60DE87F87DB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</p:spTree>
    <p:extLst>
      <p:ext uri="{BB962C8B-B14F-4D97-AF65-F5344CB8AC3E}">
        <p14:creationId xmlns:p14="http://schemas.microsoft.com/office/powerpoint/2010/main" val="21278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209" userDrawn="1">
          <p15:clr>
            <a:srgbClr val="FBAE40"/>
          </p15:clr>
        </p15:guide>
        <p15:guide id="2" pos="4027" userDrawn="1">
          <p15:clr>
            <a:srgbClr val="FBAE40"/>
          </p15:clr>
        </p15:guide>
        <p15:guide id="3" pos="2213" userDrawn="1">
          <p15:clr>
            <a:srgbClr val="FBAE40"/>
          </p15:clr>
        </p15:guide>
        <p15:guide id="4" pos="203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s-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E2F0F2-F81C-4471-8AC7-74C2881324C1}"/>
              </a:ext>
            </a:extLst>
          </p:cNvPr>
          <p:cNvGrpSpPr/>
          <p:nvPr/>
        </p:nvGrpSpPr>
        <p:grpSpPr bwMode="gray">
          <a:xfrm>
            <a:off x="-256686" y="-219075"/>
            <a:ext cx="10371750" cy="7352325"/>
            <a:chOff x="-256686" y="-219075"/>
            <a:chExt cx="10371750" cy="7352325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3A1161B4-A41D-4977-A637-9AC1389391D3}"/>
                </a:ext>
              </a:extLst>
            </p:cNvPr>
            <p:cNvCxnSpPr/>
            <p:nvPr/>
          </p:nvCxnSpPr>
          <p:spPr bwMode="gray">
            <a:xfrm>
              <a:off x="344487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9008FF32-8E63-44F4-8B3E-6FAD2448AF9E}"/>
                </a:ext>
              </a:extLst>
            </p:cNvPr>
            <p:cNvCxnSpPr/>
            <p:nvPr/>
          </p:nvCxnSpPr>
          <p:spPr bwMode="gray">
            <a:xfrm>
              <a:off x="9561514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D060C33-208C-4B20-8926-33A51ACFF89E}"/>
                </a:ext>
              </a:extLst>
            </p:cNvPr>
            <p:cNvCxnSpPr/>
            <p:nvPr/>
          </p:nvCxnSpPr>
          <p:spPr bwMode="gray">
            <a:xfrm>
              <a:off x="344487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52AD815A-980E-4EB3-8D0F-A2CE71F85F4C}"/>
                </a:ext>
              </a:extLst>
            </p:cNvPr>
            <p:cNvCxnSpPr/>
            <p:nvPr/>
          </p:nvCxnSpPr>
          <p:spPr bwMode="gray">
            <a:xfrm>
              <a:off x="9561514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A84174BF-C1CD-41E4-97C9-B3AD4EA97A74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11E00A9-18B1-4101-AF3B-99DDC70A2C7A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D2A1D497-C22E-41F8-99D5-3BD0A105ADA4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253593A-26E2-4AB9-96FA-7B094F26AE97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A056364-ED1B-4822-B8CE-D5D4BFC8AB2F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734544F-DB99-4D69-AA43-F37D1D5A22D1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BA7FC11-ABF2-41CA-8964-5D32F5D48E6E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A5614304-05F5-441D-B305-0E355E159345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4C70FA-4679-4C4A-8990-943F77B635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44488" y="344487"/>
            <a:ext cx="9217025" cy="6169026"/>
          </a:xfrm>
          <a:custGeom>
            <a:avLst/>
            <a:gdLst>
              <a:gd name="connsiteX0" fmla="*/ 0 w 9217025"/>
              <a:gd name="connsiteY0" fmla="*/ 0 h 6169026"/>
              <a:gd name="connsiteX1" fmla="*/ 9217025 w 9217025"/>
              <a:gd name="connsiteY1" fmla="*/ 0 h 6169026"/>
              <a:gd name="connsiteX2" fmla="*/ 9217025 w 9217025"/>
              <a:gd name="connsiteY2" fmla="*/ 6169026 h 6169026"/>
              <a:gd name="connsiteX3" fmla="*/ 0 w 9217025"/>
              <a:gd name="connsiteY3" fmla="*/ 6169026 h 616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025" h="6169026">
                <a:moveTo>
                  <a:pt x="0" y="0"/>
                </a:moveTo>
                <a:lnTo>
                  <a:pt x="9217025" y="0"/>
                </a:lnTo>
                <a:lnTo>
                  <a:pt x="9217025" y="6169026"/>
                </a:lnTo>
                <a:lnTo>
                  <a:pt x="0" y="61690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88000" tIns="288000" rIns="288000" bIns="288000" anchor="ctr">
            <a:noAutofit/>
          </a:bodyPr>
          <a:lstStyle>
            <a:lvl1pPr>
              <a:defRPr sz="3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286291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8806C50-FE0B-4AFF-B41A-B01446C6D2C8}"/>
              </a:ext>
            </a:extLst>
          </p:cNvPr>
          <p:cNvGrpSpPr/>
          <p:nvPr/>
        </p:nvGrpSpPr>
        <p:grpSpPr bwMode="gray">
          <a:xfrm>
            <a:off x="-256686" y="-219075"/>
            <a:ext cx="10371750" cy="7352325"/>
            <a:chOff x="-256686" y="-219075"/>
            <a:chExt cx="10371750" cy="7352325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0C95F8E4-4CC9-44CD-B5FD-3ACE17819B0C}"/>
                </a:ext>
              </a:extLst>
            </p:cNvPr>
            <p:cNvCxnSpPr/>
            <p:nvPr/>
          </p:nvCxnSpPr>
          <p:spPr bwMode="gray">
            <a:xfrm>
              <a:off x="344487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8EEB5F4F-D7D1-4F65-A0A6-4CC48B4FAD00}"/>
                </a:ext>
              </a:extLst>
            </p:cNvPr>
            <p:cNvCxnSpPr/>
            <p:nvPr/>
          </p:nvCxnSpPr>
          <p:spPr bwMode="gray">
            <a:xfrm>
              <a:off x="9561514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1D981ADE-361F-4649-AC77-F316CE2E4E38}"/>
                </a:ext>
              </a:extLst>
            </p:cNvPr>
            <p:cNvCxnSpPr/>
            <p:nvPr/>
          </p:nvCxnSpPr>
          <p:spPr bwMode="gray">
            <a:xfrm>
              <a:off x="344487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702106F-6EE4-4BF5-8328-2BD9673214F4}"/>
                </a:ext>
              </a:extLst>
            </p:cNvPr>
            <p:cNvCxnSpPr/>
            <p:nvPr/>
          </p:nvCxnSpPr>
          <p:spPr bwMode="gray">
            <a:xfrm>
              <a:off x="9561514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EE6AF785-1BEB-4C2C-93F3-AA3199B01B9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DD356949-DE49-41D4-A63A-79F9FA367AC4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1B678DF-902C-4CF6-B7B7-B8C3A5A4F46E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D439300-00EC-448B-93FB-39DBC4ADAB68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ED4839-7F4E-4838-A743-95D1713A8271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6719F14-7408-4512-8741-59B17F4E3899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02E5F0D-261A-4C13-823C-31D5503C590D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D8E4626-5162-4B5A-8AC5-3DBBF9B09734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F92E0F6C-5AC1-4439-9EE6-44135CBF5F2A}"/>
              </a:ext>
            </a:extLst>
          </p:cNvPr>
          <p:cNvSpPr/>
          <p:nvPr/>
        </p:nvSpPr>
        <p:spPr bwMode="gray">
          <a:xfrm>
            <a:off x="345600" y="334800"/>
            <a:ext cx="9216000" cy="32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F6AD025-6F35-49A8-A377-2843294A459A}"/>
              </a:ext>
            </a:extLst>
          </p:cNvPr>
          <p:cNvSpPr txBox="1"/>
          <p:nvPr/>
        </p:nvSpPr>
        <p:spPr bwMode="gray">
          <a:xfrm>
            <a:off x="345601" y="6162392"/>
            <a:ext cx="9215999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spcCol="288000" rtlCol="0" anchor="ctr">
            <a:noAutofit/>
          </a:bodyPr>
          <a:lstStyle/>
          <a:p>
            <a:pPr lvl="0" algn="ctr"/>
            <a:r>
              <a:rPr lang="de-DE" sz="1200" cap="all" spc="100" baseline="0" dirty="0"/>
              <a:t>www.ebnerstolz.de</a:t>
            </a:r>
          </a:p>
        </p:txBody>
      </p:sp>
    </p:spTree>
    <p:extLst>
      <p:ext uri="{BB962C8B-B14F-4D97-AF65-F5344CB8AC3E}">
        <p14:creationId xmlns:p14="http://schemas.microsoft.com/office/powerpoint/2010/main" val="35322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es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783B758-FCDD-4896-A71C-5AA36CC6ADAA}"/>
              </a:ext>
            </a:extLst>
          </p:cNvPr>
          <p:cNvGrpSpPr/>
          <p:nvPr/>
        </p:nvGrpSpPr>
        <p:grpSpPr bwMode="gray">
          <a:xfrm>
            <a:off x="-256686" y="-219075"/>
            <a:ext cx="10371750" cy="7352325"/>
            <a:chOff x="-256686" y="-219075"/>
            <a:chExt cx="10371750" cy="7352325"/>
          </a:xfrm>
        </p:grpSpPr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2D966D62-5766-46C2-B6E7-30F0083CB597}"/>
                </a:ext>
              </a:extLst>
            </p:cNvPr>
            <p:cNvCxnSpPr/>
            <p:nvPr/>
          </p:nvCxnSpPr>
          <p:spPr bwMode="gray">
            <a:xfrm>
              <a:off x="344487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DF4F7AB4-84D7-4ACD-8E27-34BD1CE81D60}"/>
                </a:ext>
              </a:extLst>
            </p:cNvPr>
            <p:cNvCxnSpPr/>
            <p:nvPr/>
          </p:nvCxnSpPr>
          <p:spPr bwMode="gray">
            <a:xfrm>
              <a:off x="9561514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0EA11118-12E1-4AE5-9667-7EF186D9CDFD}"/>
                </a:ext>
              </a:extLst>
            </p:cNvPr>
            <p:cNvCxnSpPr/>
            <p:nvPr/>
          </p:nvCxnSpPr>
          <p:spPr bwMode="gray">
            <a:xfrm>
              <a:off x="344487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37D9877-E793-414E-A681-5EB4F58D3959}"/>
                </a:ext>
              </a:extLst>
            </p:cNvPr>
            <p:cNvCxnSpPr/>
            <p:nvPr/>
          </p:nvCxnSpPr>
          <p:spPr bwMode="gray">
            <a:xfrm>
              <a:off x="9561514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1C303FA4-036C-4116-8FA1-AC6EC594614C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8C79F4B-1A3A-4DE1-919C-655958544CFE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925E9BD3-CBF8-484F-9464-BF50F760F3B7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F696AD30-7552-4ED2-B1A0-E3D1FB22FDBD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76ECE7F0-1189-47A0-95B4-B13CDC6B329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8FD973FF-FAB5-4CF3-AD30-165420464D7F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3EC80A6-6E84-470A-A1A7-1B42968035F9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173BD65-0E5C-4C22-A541-EE7C2DB28D40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64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, Ausdru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CC1C2244-B4D9-4522-B792-6462E95E4B1D}"/>
              </a:ext>
            </a:extLst>
          </p:cNvPr>
          <p:cNvSpPr/>
          <p:nvPr/>
        </p:nvSpPr>
        <p:spPr bwMode="gray">
          <a:xfrm>
            <a:off x="345600" y="489600"/>
            <a:ext cx="9216000" cy="32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7646A7-DBD4-4ADD-8006-63BB303105B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45600" y="4276800"/>
            <a:ext cx="9216000" cy="972000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5A4C87-B881-40C2-9500-0E4E17381D0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45600" y="5313600"/>
            <a:ext cx="9216000" cy="360000"/>
          </a:xfrm>
        </p:spPr>
        <p:txBody>
          <a:bodyPr/>
          <a:lstStyle>
            <a:lvl1pPr marL="0" indent="0" algn="l">
              <a:buNone/>
              <a:defRPr sz="180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AB5FF7-C7C8-434D-BBF7-7C6E12638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5600" y="5739924"/>
            <a:ext cx="9216000" cy="234551"/>
          </a:xfrm>
        </p:spPr>
        <p:txBody>
          <a:bodyPr anchor="ctr" anchorCtr="0">
            <a:noAutofit/>
          </a:bodyPr>
          <a:lstStyle>
            <a:lvl1pPr>
              <a:defRPr sz="1400">
                <a:solidFill>
                  <a:srgbClr val="A2A2A2"/>
                </a:solidFill>
              </a:defRPr>
            </a:lvl1pPr>
          </a:lstStyle>
          <a:p>
            <a:pPr lvl="0"/>
            <a:r>
              <a:rPr lang="de-DE" dirty="0"/>
              <a:t>Ort, Datum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8A7FDC-7478-4DCB-ABAC-59B0C3F7A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309700" y="6337415"/>
            <a:ext cx="914400" cy="3521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292881-A828-4DAF-AFB5-3E743F0B8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8267700" y="144000"/>
            <a:ext cx="924161" cy="13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B8B8E5EC-8F3A-412E-94D1-FF0A19497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7FDBFFC-5DC7-4057-A10E-E5866B51F7DC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44488" y="1412875"/>
            <a:ext cx="9217026" cy="4895850"/>
          </a:xfrm>
        </p:spPr>
        <p:txBody>
          <a:bodyPr numCol="2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1F71537-63F1-4C43-93FF-4A4D7125A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Action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6E4B74-BA2C-4331-AAA9-5E23BFDECF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A060D-8774-4878-B966-F90897A017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5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6F24B-C601-463E-A8B3-82EDF7753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Action Title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F15D696-0EE5-4BFC-B090-D7BD80F8B850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44489" y="1412875"/>
            <a:ext cx="4464513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A3C50C30-E9CD-47D7-9463-2875096DADA8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097002" y="1412875"/>
            <a:ext cx="4464513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848E8F-52B9-449A-8D78-7D769086F5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D06DCE-657A-4D63-8373-88DBF48489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C7F77276-1775-4D1D-B8EC-3EF24E2B0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9220A04-86F6-4C13-8B38-5630A2B5814E}"/>
              </a:ext>
            </a:extLst>
          </p:cNvPr>
          <p:cNvGrpSpPr/>
          <p:nvPr/>
        </p:nvGrpSpPr>
        <p:grpSpPr bwMode="gray">
          <a:xfrm>
            <a:off x="4809002" y="-219075"/>
            <a:ext cx="286878" cy="7352325"/>
            <a:chOff x="4809002" y="-219075"/>
            <a:chExt cx="286878" cy="7352325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49113F4-4619-47C4-8694-F0C1C6353D70}"/>
                </a:ext>
              </a:extLst>
            </p:cNvPr>
            <p:cNvGrpSpPr/>
            <p:nvPr/>
          </p:nvGrpSpPr>
          <p:grpSpPr bwMode="gray">
            <a:xfrm>
              <a:off x="4809002" y="-219075"/>
              <a:ext cx="0" cy="7352325"/>
              <a:chOff x="344487" y="-219075"/>
              <a:chExt cx="0" cy="7352325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6552C400-34BF-4843-A03B-97D009B1BA45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C943C8CD-4EDE-4AD0-B18D-D0898E968594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0BCB0FBE-B302-48C3-BE86-72D93010DEA6}"/>
                </a:ext>
              </a:extLst>
            </p:cNvPr>
            <p:cNvGrpSpPr/>
            <p:nvPr/>
          </p:nvGrpSpPr>
          <p:grpSpPr bwMode="gray">
            <a:xfrm>
              <a:off x="5095880" y="-219075"/>
              <a:ext cx="0" cy="7352325"/>
              <a:chOff x="344487" y="-219075"/>
              <a:chExt cx="0" cy="7352325"/>
            </a:xfrm>
          </p:grpSpPr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5499A51D-9A4B-4964-A18C-6DC71BFB3923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A3722018-7A27-4AC0-9355-8C14D9688AF4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717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029" userDrawn="1">
          <p15:clr>
            <a:srgbClr val="FBAE40"/>
          </p15:clr>
        </p15:guide>
        <p15:guide id="2" pos="321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großer Inhalt, klein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6F24B-C601-463E-A8B3-82EDF7753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Action Title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F15D696-0EE5-4BFC-B090-D7BD80F8B850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44489" y="1412875"/>
            <a:ext cx="6048684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A3C50C30-E9CD-47D7-9463-2875096DADA8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6681173" y="1412875"/>
            <a:ext cx="2880342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848E8F-52B9-449A-8D78-7D769086F5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D06DCE-657A-4D63-8373-88DBF48489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A05A7745-BE7C-4642-9536-D465F530DD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42C8E87-9E89-4981-BCAF-CC80CCC0396E}"/>
              </a:ext>
            </a:extLst>
          </p:cNvPr>
          <p:cNvGrpSpPr/>
          <p:nvPr/>
        </p:nvGrpSpPr>
        <p:grpSpPr bwMode="gray">
          <a:xfrm>
            <a:off x="6387737" y="-219075"/>
            <a:ext cx="286878" cy="7352325"/>
            <a:chOff x="4809002" y="-219075"/>
            <a:chExt cx="286878" cy="735232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A981A8E-5C2C-4C05-956F-65AC3DEFA310}"/>
                </a:ext>
              </a:extLst>
            </p:cNvPr>
            <p:cNvGrpSpPr/>
            <p:nvPr/>
          </p:nvGrpSpPr>
          <p:grpSpPr bwMode="gray">
            <a:xfrm>
              <a:off x="4809002" y="-219075"/>
              <a:ext cx="0" cy="7352325"/>
              <a:chOff x="344487" y="-219075"/>
              <a:chExt cx="0" cy="7352325"/>
            </a:xfrm>
          </p:grpSpPr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1F6E0D5C-170E-4C82-8966-5A4A4226B4E1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5DF11EE-C1DD-4ABF-AE60-DDEF6E9A38DD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F58A8BF-21AC-4E22-8922-481D8561E36A}"/>
                </a:ext>
              </a:extLst>
            </p:cNvPr>
            <p:cNvGrpSpPr/>
            <p:nvPr/>
          </p:nvGrpSpPr>
          <p:grpSpPr bwMode="gray">
            <a:xfrm>
              <a:off x="5095880" y="-219075"/>
              <a:ext cx="0" cy="7352325"/>
              <a:chOff x="344487" y="-219075"/>
              <a:chExt cx="0" cy="7352325"/>
            </a:xfrm>
          </p:grpSpPr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65FB311-E556-4444-A851-9B9568955051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228B83AE-AD1D-4F82-B717-98E26C381222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779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27" userDrawn="1">
          <p15:clr>
            <a:srgbClr val="FBAE40"/>
          </p15:clr>
        </p15:guide>
        <p15:guide id="2" pos="42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kleiner Inhalt, groß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6F24B-C601-463E-A8B3-82EDF7753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Action Title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F15D696-0EE5-4BFC-B090-D7BD80F8B850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44489" y="1412875"/>
            <a:ext cx="2880339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A3C50C30-E9CD-47D7-9463-2875096DADA8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3512270" y="1412875"/>
            <a:ext cx="6049245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848E8F-52B9-449A-8D78-7D769086F5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D06DCE-657A-4D63-8373-88DBF48489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A05A7745-BE7C-4642-9536-D465F530DD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42C8E87-9E89-4981-BCAF-CC80CCC0396E}"/>
              </a:ext>
            </a:extLst>
          </p:cNvPr>
          <p:cNvGrpSpPr/>
          <p:nvPr/>
        </p:nvGrpSpPr>
        <p:grpSpPr bwMode="gray">
          <a:xfrm>
            <a:off x="3225392" y="-219075"/>
            <a:ext cx="286878" cy="7352325"/>
            <a:chOff x="4809002" y="-219075"/>
            <a:chExt cx="286878" cy="735232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A981A8E-5C2C-4C05-956F-65AC3DEFA310}"/>
                </a:ext>
              </a:extLst>
            </p:cNvPr>
            <p:cNvGrpSpPr/>
            <p:nvPr/>
          </p:nvGrpSpPr>
          <p:grpSpPr bwMode="gray">
            <a:xfrm>
              <a:off x="4809002" y="-219075"/>
              <a:ext cx="0" cy="7352325"/>
              <a:chOff x="344487" y="-219075"/>
              <a:chExt cx="0" cy="7352325"/>
            </a:xfrm>
          </p:grpSpPr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1F6E0D5C-170E-4C82-8966-5A4A4226B4E1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5DF11EE-C1DD-4ABF-AE60-DDEF6E9A38DD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F58A8BF-21AC-4E22-8922-481D8561E36A}"/>
                </a:ext>
              </a:extLst>
            </p:cNvPr>
            <p:cNvGrpSpPr/>
            <p:nvPr/>
          </p:nvGrpSpPr>
          <p:grpSpPr bwMode="gray">
            <a:xfrm>
              <a:off x="5095880" y="-219075"/>
              <a:ext cx="0" cy="7352325"/>
              <a:chOff x="344487" y="-219075"/>
              <a:chExt cx="0" cy="7352325"/>
            </a:xfrm>
          </p:grpSpPr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65FB311-E556-4444-A851-9B9568955051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228B83AE-AD1D-4F82-B717-98E26C381222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183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21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6F24B-C601-463E-A8B3-82EDF7753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Action Title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F15D696-0EE5-4BFC-B090-D7BD80F8B850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44489" y="1412875"/>
            <a:ext cx="4464513" cy="230630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A3C50C30-E9CD-47D7-9463-2875096DADA8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097002" y="1412875"/>
            <a:ext cx="4464513" cy="230630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848E8F-52B9-449A-8D78-7D769086F5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D06DCE-657A-4D63-8373-88DBF48489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F9F512FC-1137-4DDC-A656-B4F2C1414CDA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344489" y="4007181"/>
            <a:ext cx="4464513" cy="230630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Inhaltsplatzhalter 9">
            <a:extLst>
              <a:ext uri="{FF2B5EF4-FFF2-40B4-BE49-F238E27FC236}">
                <a16:creationId xmlns:a16="http://schemas.microsoft.com/office/drawing/2014/main" id="{DE989580-0A14-4828-B993-7466572C1C4C}"/>
              </a:ext>
            </a:extLst>
          </p:cNvPr>
          <p:cNvSpPr>
            <a:spLocks noGrp="1"/>
          </p:cNvSpPr>
          <p:nvPr>
            <p:ph sz="quarter" idx="20"/>
          </p:nvPr>
        </p:nvSpPr>
        <p:spPr bwMode="gray">
          <a:xfrm>
            <a:off x="5097002" y="4007181"/>
            <a:ext cx="4464513" cy="230630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A190927C-EED9-4D1B-AECF-D890A0420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6466C2A-D824-4ADE-B2F4-46992B16C6BB}"/>
              </a:ext>
            </a:extLst>
          </p:cNvPr>
          <p:cNvGrpSpPr/>
          <p:nvPr/>
        </p:nvGrpSpPr>
        <p:grpSpPr bwMode="gray">
          <a:xfrm>
            <a:off x="4809002" y="-219075"/>
            <a:ext cx="286878" cy="7352325"/>
            <a:chOff x="4809002" y="-219075"/>
            <a:chExt cx="286878" cy="7352325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F33C0E5B-829D-473E-8A6D-70DE304AD0A5}"/>
                </a:ext>
              </a:extLst>
            </p:cNvPr>
            <p:cNvGrpSpPr/>
            <p:nvPr/>
          </p:nvGrpSpPr>
          <p:grpSpPr bwMode="gray">
            <a:xfrm>
              <a:off x="4809002" y="-219075"/>
              <a:ext cx="0" cy="7352325"/>
              <a:chOff x="344487" y="-219075"/>
              <a:chExt cx="0" cy="7352325"/>
            </a:xfrm>
          </p:grpSpPr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4D75ED9-8916-4F30-93BA-9408E64BBDBD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6E313496-1628-4EDA-8466-EC62683EBB84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9229151D-968F-4277-834C-E129E1ACCD50}"/>
                </a:ext>
              </a:extLst>
            </p:cNvPr>
            <p:cNvGrpSpPr/>
            <p:nvPr/>
          </p:nvGrpSpPr>
          <p:grpSpPr bwMode="gray">
            <a:xfrm>
              <a:off x="5095880" y="-219075"/>
              <a:ext cx="0" cy="7352325"/>
              <a:chOff x="344487" y="-219075"/>
              <a:chExt cx="0" cy="7352325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D6E3DF14-8B1C-4A4B-8435-2E5F951AE8BD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134649B6-1F35-40C4-87EC-AC2F873C0261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E5A5902-1DC8-4F01-9F7D-8914B3E74676}"/>
              </a:ext>
            </a:extLst>
          </p:cNvPr>
          <p:cNvGrpSpPr/>
          <p:nvPr/>
        </p:nvGrpSpPr>
        <p:grpSpPr bwMode="gray">
          <a:xfrm>
            <a:off x="-256686" y="3719182"/>
            <a:ext cx="10371750" cy="286081"/>
            <a:chOff x="-256686" y="3719182"/>
            <a:chExt cx="10371750" cy="286081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7EA94AAC-12E3-434F-8915-7A7B5CBB61CF}"/>
                </a:ext>
              </a:extLst>
            </p:cNvPr>
            <p:cNvGrpSpPr/>
            <p:nvPr/>
          </p:nvGrpSpPr>
          <p:grpSpPr bwMode="gray">
            <a:xfrm>
              <a:off x="-256686" y="3719182"/>
              <a:ext cx="10371750" cy="0"/>
              <a:chOff x="-256686" y="1412875"/>
              <a:chExt cx="10371750" cy="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57D4DC56-74C0-49FC-9ABE-B5A1387DB5DE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rot="5400000">
                <a:off x="10025064" y="13228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25E020E-6456-4187-B468-17A46EC761BE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rot="5400000">
                <a:off x="-166686" y="13228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096654F-1D4B-4BD0-B842-D75FA0939438}"/>
                </a:ext>
              </a:extLst>
            </p:cNvPr>
            <p:cNvGrpSpPr/>
            <p:nvPr/>
          </p:nvGrpSpPr>
          <p:grpSpPr bwMode="gray">
            <a:xfrm>
              <a:off x="-256686" y="4005263"/>
              <a:ext cx="10371750" cy="0"/>
              <a:chOff x="-256686" y="1412875"/>
              <a:chExt cx="10371750" cy="0"/>
            </a:xfrm>
          </p:grpSpPr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51831A96-69BD-4F68-AD43-2AEEA1C037CB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rot="5400000">
                <a:off x="10025064" y="13228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1AB4623C-5549-4D7E-884D-0FE2F9EB523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rot="5400000">
                <a:off x="-166686" y="13228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33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029" userDrawn="1">
          <p15:clr>
            <a:srgbClr val="FBAE40"/>
          </p15:clr>
        </p15:guide>
        <p15:guide id="2" pos="3211" userDrawn="1">
          <p15:clr>
            <a:srgbClr val="FBAE40"/>
          </p15:clr>
        </p15:guide>
        <p15:guide id="3" orient="horz" pos="2341" userDrawn="1">
          <p15:clr>
            <a:srgbClr val="FBAE40"/>
          </p15:clr>
        </p15:guide>
        <p15:guide id="4" orient="horz" pos="252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663511-CA61-4CA8-9FAA-52F4DC88B6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C62C9E-6A27-4E2D-A5C6-7664C34D74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B28072-6D77-4ECD-BE27-AF34CF5AA61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3B1A9F00-6FA0-4CB8-A50C-92BD534CF9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</p:spTree>
    <p:extLst>
      <p:ext uri="{BB962C8B-B14F-4D97-AF65-F5344CB8AC3E}">
        <p14:creationId xmlns:p14="http://schemas.microsoft.com/office/powerpoint/2010/main" val="25435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 auf farbigem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C3A559-97EC-4900-AB60-BE2CD61999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44488" y="335380"/>
            <a:ext cx="9217025" cy="6169026"/>
          </a:xfrm>
          <a:custGeom>
            <a:avLst/>
            <a:gdLst>
              <a:gd name="connsiteX0" fmla="*/ 0 w 9217025"/>
              <a:gd name="connsiteY0" fmla="*/ 0 h 6169026"/>
              <a:gd name="connsiteX1" fmla="*/ 9217025 w 9217025"/>
              <a:gd name="connsiteY1" fmla="*/ 0 h 6169026"/>
              <a:gd name="connsiteX2" fmla="*/ 9217025 w 9217025"/>
              <a:gd name="connsiteY2" fmla="*/ 6169026 h 6169026"/>
              <a:gd name="connsiteX3" fmla="*/ 0 w 9217025"/>
              <a:gd name="connsiteY3" fmla="*/ 6169026 h 616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025" h="6169026">
                <a:moveTo>
                  <a:pt x="0" y="0"/>
                </a:moveTo>
                <a:lnTo>
                  <a:pt x="9217025" y="0"/>
                </a:lnTo>
                <a:lnTo>
                  <a:pt x="9217025" y="6169026"/>
                </a:lnTo>
                <a:lnTo>
                  <a:pt x="0" y="61690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08000" tIns="0" rIns="108000">
            <a:noAutofit/>
          </a:bodyPr>
          <a:lstStyle>
            <a:lvl1pPr>
              <a:defRPr sz="100"/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B4E36B-9FF4-4B7B-99BB-EBE010B5F9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lIns="108000" rIns="10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6A603A-5FB3-4F2E-92EC-FE70B4987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A60C36-5ABD-477C-9CAB-50615BC1B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48050FF7-27CC-49C7-97CA-3D7CBC2073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215572"/>
          </a:xfrm>
        </p:spPr>
        <p:txBody>
          <a:bodyPr vert="horz" lIns="108000" tIns="0" rIns="108000" bIns="0" numCol="1" spcCol="288000" rtlCol="0" anchor="ctr">
            <a:noAutofit/>
          </a:bodyPr>
          <a:lstStyle>
            <a:lvl1pPr>
              <a:defRPr lang="de-DE" sz="140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Thema der Folie</a:t>
            </a:r>
          </a:p>
        </p:txBody>
      </p:sp>
    </p:spTree>
    <p:extLst>
      <p:ext uri="{BB962C8B-B14F-4D97-AF65-F5344CB8AC3E}">
        <p14:creationId xmlns:p14="http://schemas.microsoft.com/office/powerpoint/2010/main" val="15816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64C26B2-4EC0-4C0B-82DB-ADF52A9965B9}"/>
              </a:ext>
            </a:extLst>
          </p:cNvPr>
          <p:cNvGrpSpPr/>
          <p:nvPr/>
        </p:nvGrpSpPr>
        <p:grpSpPr bwMode="gray">
          <a:xfrm>
            <a:off x="-256686" y="-219075"/>
            <a:ext cx="10371750" cy="7352325"/>
            <a:chOff x="-256686" y="-219075"/>
            <a:chExt cx="10371750" cy="7352325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32AEEE-B6FD-4323-AA2A-606D7EA2F2D5}"/>
                </a:ext>
              </a:extLst>
            </p:cNvPr>
            <p:cNvCxnSpPr/>
            <p:nvPr/>
          </p:nvCxnSpPr>
          <p:spPr bwMode="gray">
            <a:xfrm>
              <a:off x="344487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78CCE3C-B528-4B44-9D1F-95477394B240}"/>
                </a:ext>
              </a:extLst>
            </p:cNvPr>
            <p:cNvCxnSpPr/>
            <p:nvPr/>
          </p:nvCxnSpPr>
          <p:spPr bwMode="gray">
            <a:xfrm>
              <a:off x="9561514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43F182C-72FA-42B0-A063-5DAC0C5F6332}"/>
                </a:ext>
              </a:extLst>
            </p:cNvPr>
            <p:cNvCxnSpPr/>
            <p:nvPr/>
          </p:nvCxnSpPr>
          <p:spPr bwMode="gray">
            <a:xfrm>
              <a:off x="344487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E3A0AB6-CADC-458B-BCC1-284857EEB404}"/>
                </a:ext>
              </a:extLst>
            </p:cNvPr>
            <p:cNvCxnSpPr/>
            <p:nvPr/>
          </p:nvCxnSpPr>
          <p:spPr bwMode="gray">
            <a:xfrm>
              <a:off x="9561514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0E062800-E912-44FE-A4F7-65A61886A81A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F3CF86D5-8DB1-4B01-801D-AA22E35663A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DA110EB5-B9AC-49B0-8D2E-B24852381444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2C53F19-CC28-4D81-883D-4CA2C10633F9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E771739-1EB2-4C20-9772-F9FB2DB22DE8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1F1151E-C1C4-40AD-B7DD-3D64AE9D2FF7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68BFDB9-31AA-4296-A5A4-CA64EC614FF2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70A01C72-9104-403D-A892-1F23E33CC227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44488" y="620712"/>
            <a:ext cx="9217026" cy="538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Action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44488" y="1412875"/>
            <a:ext cx="9217026" cy="4895850"/>
          </a:xfrm>
          <a:prstGeom prst="rect">
            <a:avLst/>
          </a:prstGeom>
        </p:spPr>
        <p:txBody>
          <a:bodyPr vert="horz" lIns="0" tIns="0" rIns="0" bIns="0" numCol="1" spcCol="28800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44487" y="6598664"/>
            <a:ext cx="2925000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787878"/>
                </a:solidFill>
              </a:defRPr>
            </a:lvl1pPr>
          </a:lstStyle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273514" y="6598664"/>
            <a:ext cx="288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787878"/>
                </a:solidFill>
              </a:defRPr>
            </a:lvl1pPr>
          </a:lstStyle>
          <a:p>
            <a:fld id="{3EB8E712-AC45-4B59-B554-2A5176B5D356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EF39E14-FADD-48B4-A205-ACBD42F0C337}"/>
              </a:ext>
            </a:extLst>
          </p:cNvPr>
          <p:cNvCxnSpPr>
            <a:cxnSpLocks/>
          </p:cNvCxnSpPr>
          <p:nvPr/>
        </p:nvCxnSpPr>
        <p:spPr bwMode="gray">
          <a:xfrm>
            <a:off x="344488" y="6497523"/>
            <a:ext cx="9217026" cy="0"/>
          </a:xfrm>
          <a:prstGeom prst="line">
            <a:avLst/>
          </a:prstGeom>
          <a:ln w="6350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kumentenkennung">
            <a:extLst>
              <a:ext uri="{FF2B5EF4-FFF2-40B4-BE49-F238E27FC236}">
                <a16:creationId xmlns:a16="http://schemas.microsoft.com/office/drawing/2014/main" id="{396953BB-8B9D-41F4-B223-FF8FA523B70C}"/>
              </a:ext>
            </a:extLst>
          </p:cNvPr>
          <p:cNvSpPr txBox="1"/>
          <p:nvPr>
            <p:custDataLst>
              <p:tags r:id="rId17"/>
            </p:custDataLst>
          </p:nvPr>
        </p:nvSpPr>
        <p:spPr bwMode="gray">
          <a:xfrm>
            <a:off x="4745038" y="6598664"/>
            <a:ext cx="4508810" cy="10693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800">
                <a:solidFill>
                  <a:srgbClr val="787878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761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5" r:id="rId2"/>
    <p:sldLayoutId id="2147483667" r:id="rId3"/>
    <p:sldLayoutId id="2147483668" r:id="rId4"/>
    <p:sldLayoutId id="2147483702" r:id="rId5"/>
    <p:sldLayoutId id="2147483716" r:id="rId6"/>
    <p:sldLayoutId id="2147483695" r:id="rId7"/>
    <p:sldLayoutId id="2147483664" r:id="rId8"/>
    <p:sldLayoutId id="2147483710" r:id="rId9"/>
    <p:sldLayoutId id="2147483680" r:id="rId10"/>
    <p:sldLayoutId id="2147483704" r:id="rId11"/>
    <p:sldLayoutId id="2147483703" r:id="rId12"/>
    <p:sldLayoutId id="2147483706" r:id="rId13"/>
    <p:sldLayoutId id="2147483687" r:id="rId14"/>
    <p:sldLayoutId id="2147483665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2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23" rtl="0" eaLnBrk="1" latinLnBrk="0" hangingPunct="1">
        <a:lnSpc>
          <a:spcPct val="120000"/>
        </a:lnSpc>
        <a:spcBef>
          <a:spcPts val="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5" indent="-180005" algn="l" defTabSz="914423" rtl="0" eaLnBrk="1" latinLnBrk="0" hangingPunct="1">
        <a:lnSpc>
          <a:spcPct val="120000"/>
        </a:lnSpc>
        <a:spcBef>
          <a:spcPts val="600"/>
        </a:spcBef>
        <a:buClrTx/>
        <a:buSzPct val="150000"/>
        <a:buFont typeface="Segoe UI" panose="020B0502040204020203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20000"/>
        <a:buFont typeface="Segoe UI" panose="020B0502040204020203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68012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50000"/>
        <a:buFont typeface="Segoe UI" panose="020B0502040204020203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612015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20000"/>
        <a:buFont typeface="Segoe UI" panose="020B0502040204020203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23" rtl="0" eaLnBrk="1" latinLnBrk="0" hangingPunct="1">
        <a:lnSpc>
          <a:spcPct val="120000"/>
        </a:lnSpc>
        <a:spcBef>
          <a:spcPts val="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5" indent="-180005" algn="l" defTabSz="914423" rtl="0" eaLnBrk="1" latinLnBrk="0" hangingPunct="1">
        <a:lnSpc>
          <a:spcPct val="120000"/>
        </a:lnSpc>
        <a:spcBef>
          <a:spcPts val="600"/>
        </a:spcBef>
        <a:buClrTx/>
        <a:buSzPct val="150000"/>
        <a:buFont typeface="Segoe UI" panose="020B0502040204020203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20000"/>
        <a:buFont typeface="Segoe UI" panose="020B0502040204020203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68012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50000"/>
        <a:buFont typeface="Segoe UI" panose="020B0502040204020203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612015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20000"/>
        <a:buFont typeface="Segoe UI" panose="020B0502040204020203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217" userDrawn="1">
          <p15:clr>
            <a:srgbClr val="F26B43"/>
          </p15:clr>
        </p15:guide>
        <p15:guide id="3" pos="6023" userDrawn="1">
          <p15:clr>
            <a:srgbClr val="F26B43"/>
          </p15:clr>
        </p15:guide>
        <p15:guide id="4" orient="horz" pos="890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4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A53EA-F15B-49B6-B2A6-67DD440A1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Data-Driven Auditing: </a:t>
            </a:r>
            <a:br>
              <a:rPr lang="de-DE" dirty="0"/>
            </a:br>
            <a:r>
              <a:rPr lang="de-DE" dirty="0"/>
              <a:t>Digitale Werkzeuge für die Jahresabschlussprüfung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F5014A-B8AB-44AB-907D-21F3D837C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Dr. Dag Tanneberg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22FC2B-3D84-43D7-8723-80DB9F82E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Stuttgart, Ebner Stolz Digital Career Day, 23. Juni 2021</a:t>
            </a:r>
          </a:p>
        </p:txBody>
      </p:sp>
    </p:spTree>
    <p:extLst>
      <p:ext uri="{BB962C8B-B14F-4D97-AF65-F5344CB8AC3E}">
        <p14:creationId xmlns:p14="http://schemas.microsoft.com/office/powerpoint/2010/main" val="23920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C435-3D26-4C21-A671-DF6897FC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Jahresabschlussprüfung: Zwischen Sicherheit und Wirtschaftlichkeit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D3454-0671-4B25-A176-15E8F31D7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783DD-70AA-4D77-BBB8-9C5AF92280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10</a:t>
            </a:fld>
            <a:r>
              <a:rPr lang="de-DE" dirty="0"/>
              <a:t> </a:t>
            </a:r>
          </a:p>
        </p:txBody>
      </p:sp>
      <p:sp>
        <p:nvSpPr>
          <p:cNvPr id="8" name="Rechteck 17">
            <a:extLst>
              <a:ext uri="{FF2B5EF4-FFF2-40B4-BE49-F238E27FC236}">
                <a16:creationId xmlns:a16="http://schemas.microsoft.com/office/drawing/2014/main" id="{C98F0AF9-4634-4CD7-9BB0-87FC890EBC6B}"/>
              </a:ext>
            </a:extLst>
          </p:cNvPr>
          <p:cNvSpPr/>
          <p:nvPr/>
        </p:nvSpPr>
        <p:spPr>
          <a:xfrm>
            <a:off x="272157" y="1790898"/>
            <a:ext cx="4563000" cy="536945"/>
          </a:xfrm>
          <a:prstGeom prst="rect">
            <a:avLst/>
          </a:prstGeom>
          <a:solidFill>
            <a:schemeClr val="accent1"/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="horz" wrap="square" lIns="87750" tIns="58500" rIns="87750" bIns="585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586879">
              <a:spcBef>
                <a:spcPct val="0"/>
              </a:spcBef>
              <a:spcAft>
                <a:spcPct val="15000"/>
              </a:spcAft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Die Jahresabschlussprüfung</a:t>
            </a:r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490A2DEF-67EA-46E8-851F-5239AA0191C4}"/>
              </a:ext>
            </a:extLst>
          </p:cNvPr>
          <p:cNvCxnSpPr>
            <a:cxnSpLocks/>
          </p:cNvCxnSpPr>
          <p:nvPr/>
        </p:nvCxnSpPr>
        <p:spPr>
          <a:xfrm flipV="1">
            <a:off x="4952157" y="2407446"/>
            <a:ext cx="0" cy="3018235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7">
            <a:extLst>
              <a:ext uri="{FF2B5EF4-FFF2-40B4-BE49-F238E27FC236}">
                <a16:creationId xmlns:a16="http://schemas.microsoft.com/office/drawing/2014/main" id="{657647EC-870B-4C24-BA44-C82266DD341B}"/>
              </a:ext>
            </a:extLst>
          </p:cNvPr>
          <p:cNvSpPr/>
          <p:nvPr/>
        </p:nvSpPr>
        <p:spPr>
          <a:xfrm>
            <a:off x="5069157" y="1790898"/>
            <a:ext cx="4563000" cy="536945"/>
          </a:xfrm>
          <a:prstGeom prst="rect">
            <a:avLst/>
          </a:prstGeom>
          <a:solidFill>
            <a:schemeClr val="accent1"/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="horz" wrap="square" lIns="87750" tIns="58500" rIns="87750" bIns="585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586879">
              <a:spcBef>
                <a:spcPct val="0"/>
              </a:spcBef>
              <a:spcAft>
                <a:spcPct val="15000"/>
              </a:spcAft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Zielkonflikt</a:t>
            </a:r>
          </a:p>
        </p:txBody>
      </p:sp>
      <p:sp>
        <p:nvSpPr>
          <p:cNvPr id="11" name="Rechteck 15">
            <a:extLst>
              <a:ext uri="{FF2B5EF4-FFF2-40B4-BE49-F238E27FC236}">
                <a16:creationId xmlns:a16="http://schemas.microsoft.com/office/drawing/2014/main" id="{52E2FA9B-6AE6-42E7-8DA0-FB6679B137C1}"/>
              </a:ext>
            </a:extLst>
          </p:cNvPr>
          <p:cNvSpPr txBox="1">
            <a:spLocks/>
          </p:cNvSpPr>
          <p:nvPr/>
        </p:nvSpPr>
        <p:spPr bwMode="gray">
          <a:xfrm>
            <a:off x="272157" y="2327844"/>
            <a:ext cx="4563000" cy="32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146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180005" lvl="1"/>
            <a:r>
              <a:rPr lang="de-DE" sz="1300" dirty="0"/>
              <a:t>erfüllt den gesetzlichen Auftrag zur Prüfung des Jahresabschlusses (§316 HGB)</a:t>
            </a:r>
          </a:p>
          <a:p>
            <a:pPr marL="180005" lvl="1"/>
            <a:r>
              <a:rPr lang="de-DE" sz="1300" dirty="0"/>
              <a:t>kontrolliert die Einhaltung von Gesetzen, Satzung bzw. Gesellschaftsvertrag und der Grundsätze ordnungsmäßiger Buchführung</a:t>
            </a:r>
          </a:p>
          <a:p>
            <a:pPr marL="180005" lvl="1"/>
            <a:r>
              <a:rPr lang="de-DE" sz="1300" dirty="0"/>
              <a:t>sucht nach </a:t>
            </a:r>
            <a:r>
              <a:rPr lang="de-DE" sz="1300" i="1" dirty="0"/>
              <a:t>wesentlichen</a:t>
            </a:r>
            <a:r>
              <a:rPr lang="de-DE" sz="1300" dirty="0"/>
              <a:t> Fehlern im Jahresabschluss (§317 Abs. 1 S. 3. HGB)</a:t>
            </a:r>
          </a:p>
          <a:p>
            <a:pPr marL="180005" lvl="1"/>
            <a:endParaRPr lang="de-DE" sz="1300" dirty="0"/>
          </a:p>
          <a:p>
            <a:pPr marL="5" lvl="1" indent="0" algn="ctr">
              <a:buNone/>
            </a:pPr>
            <a:r>
              <a:rPr lang="de-DE" sz="1300" i="1" dirty="0"/>
              <a:t>Investoren, Gläubiger, Kunden und viele andere verlassen sich auf Glaubwürdigkeit der Rechnungslegung!</a:t>
            </a:r>
          </a:p>
        </p:txBody>
      </p:sp>
      <p:sp>
        <p:nvSpPr>
          <p:cNvPr id="12" name="Rechteck 15">
            <a:extLst>
              <a:ext uri="{FF2B5EF4-FFF2-40B4-BE49-F238E27FC236}">
                <a16:creationId xmlns:a16="http://schemas.microsoft.com/office/drawing/2014/main" id="{87469322-2345-4B32-ABB6-BB65B645DB3F}"/>
              </a:ext>
            </a:extLst>
          </p:cNvPr>
          <p:cNvSpPr txBox="1">
            <a:spLocks/>
          </p:cNvSpPr>
          <p:nvPr/>
        </p:nvSpPr>
        <p:spPr bwMode="gray">
          <a:xfrm>
            <a:off x="5069157" y="2327844"/>
            <a:ext cx="4563000" cy="32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146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1300" dirty="0" err="1"/>
              <a:t>Sicherheit</a:t>
            </a:r>
            <a:r>
              <a:rPr lang="en-US" sz="1300" dirty="0"/>
              <a:t> der </a:t>
            </a:r>
            <a:r>
              <a:rPr lang="en-US" sz="1300" dirty="0" err="1"/>
              <a:t>Prüfung</a:t>
            </a:r>
            <a:endParaRPr lang="en-US" sz="13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Jahresabschluss</a:t>
            </a:r>
            <a:r>
              <a:rPr lang="en-US" sz="1300" dirty="0"/>
              <a:t> </a:t>
            </a:r>
            <a:r>
              <a:rPr lang="en-US" sz="1300" dirty="0" err="1"/>
              <a:t>enthält</a:t>
            </a:r>
            <a:r>
              <a:rPr lang="en-US" sz="1300" dirty="0"/>
              <a:t> </a:t>
            </a:r>
            <a:r>
              <a:rPr lang="en-US" sz="1300" dirty="0" err="1"/>
              <a:t>keine</a:t>
            </a:r>
            <a:r>
              <a:rPr lang="en-US" sz="1300" dirty="0"/>
              <a:t> </a:t>
            </a:r>
            <a:r>
              <a:rPr lang="en-US" sz="1300" i="1" dirty="0" err="1"/>
              <a:t>wesentlichen</a:t>
            </a:r>
            <a:r>
              <a:rPr lang="en-US" sz="1300" dirty="0"/>
              <a:t> </a:t>
            </a:r>
            <a:r>
              <a:rPr lang="en-US" sz="1300" dirty="0" err="1"/>
              <a:t>Fehler</a:t>
            </a:r>
            <a:endParaRPr lang="en-US" sz="13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Bestätigungsvermerk</a:t>
            </a:r>
            <a:r>
              <a:rPr lang="en-US" sz="1300" dirty="0"/>
              <a:t> </a:t>
            </a:r>
            <a:r>
              <a:rPr lang="en-US" sz="1300" dirty="0" err="1"/>
              <a:t>schafft</a:t>
            </a:r>
            <a:r>
              <a:rPr lang="en-US" sz="1300" dirty="0"/>
              <a:t> </a:t>
            </a:r>
            <a:r>
              <a:rPr lang="en-US" sz="1300" dirty="0" err="1"/>
              <a:t>Verbindlichkeit</a:t>
            </a:r>
            <a:endParaRPr lang="en-US" sz="1300" dirty="0"/>
          </a:p>
          <a:p>
            <a:pPr lvl="1"/>
            <a:r>
              <a:rPr lang="en-US" sz="1300" dirty="0" err="1"/>
              <a:t>Wirtschaftlichkeit</a:t>
            </a:r>
            <a:r>
              <a:rPr lang="en-US" sz="1300" dirty="0"/>
              <a:t> der </a:t>
            </a:r>
            <a:r>
              <a:rPr lang="en-US" sz="1300" dirty="0" err="1"/>
              <a:t>Prüfung</a:t>
            </a:r>
            <a:endParaRPr lang="en-US" sz="13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sz="1300" dirty="0"/>
              <a:t>Sicherheit bei geringstmöglichem Aufwand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sz="1300" dirty="0"/>
              <a:t>Ökonomisches Minimalprinzip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de-DE" sz="1300" dirty="0"/>
          </a:p>
          <a:p>
            <a:pPr lvl="1" indent="0" algn="ctr">
              <a:buNone/>
            </a:pPr>
            <a:r>
              <a:rPr lang="de-DE" sz="1300" i="1" dirty="0"/>
              <a:t>Sicherheit und Wirtschaftlichkeit können nicht gleichzeitig maximiert werden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de-DE" sz="13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0977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5EC1B2B6-95CC-425A-AF88-C314087F7AFF}"/>
              </a:ext>
            </a:extLst>
          </p:cNvPr>
          <p:cNvSpPr txBox="1"/>
          <p:nvPr/>
        </p:nvSpPr>
        <p:spPr bwMode="gray">
          <a:xfrm>
            <a:off x="344486" y="1300205"/>
            <a:ext cx="9217025" cy="481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spcCol="288000" rtlCol="0">
            <a:noAutofit/>
          </a:bodyPr>
          <a:lstStyle/>
          <a:p>
            <a:endParaRPr lang="de-DE" sz="1600" dirty="0"/>
          </a:p>
          <a:p>
            <a:r>
              <a:rPr lang="de-DE" sz="1600" b="1" dirty="0"/>
              <a:t>Die Digitalisierung fordert die Jahresabschlussprüfung heraus:</a:t>
            </a:r>
          </a:p>
          <a:p>
            <a:endParaRPr lang="de-DE" sz="1600" dirty="0"/>
          </a:p>
          <a:p>
            <a:pPr marL="800100" lvl="1" indent="-342900">
              <a:buAutoNum type="arabicPeriod"/>
            </a:pPr>
            <a:r>
              <a:rPr lang="de-DE" sz="1600" dirty="0"/>
              <a:t>Mehr Geschäftsvorfälle werden sichtbar</a:t>
            </a:r>
          </a:p>
          <a:p>
            <a:pPr marL="800100" lvl="1" indent="-342900">
              <a:buAutoNum type="arabicPeriod"/>
            </a:pPr>
            <a:r>
              <a:rPr lang="de-DE" sz="1600" dirty="0"/>
              <a:t>Mehr Kontrollpunkte entstehen</a:t>
            </a:r>
          </a:p>
          <a:p>
            <a:pPr marL="800100" lvl="1" indent="-342900">
              <a:buAutoNum type="arabicPeriod"/>
            </a:pPr>
            <a:r>
              <a:rPr lang="de-DE" sz="1600" dirty="0"/>
              <a:t>Neuartige Geschäftsmodelle treten auf</a:t>
            </a:r>
          </a:p>
          <a:p>
            <a:pPr marL="800100" lvl="1" indent="-342900">
              <a:buAutoNum type="arabicPeriod"/>
            </a:pPr>
            <a:r>
              <a:rPr lang="de-DE" sz="1600" dirty="0"/>
              <a:t>Jederzeitige, umfassende Verfügbarkeit prüfungsrelevanter Daten</a:t>
            </a:r>
          </a:p>
          <a:p>
            <a:endParaRPr lang="de-DE" sz="1600" dirty="0"/>
          </a:p>
          <a:p>
            <a:r>
              <a:rPr lang="de-DE" sz="1600" b="1" dirty="0"/>
              <a:t>Konsequenzen für die Jahresabschlussprüfung:</a:t>
            </a:r>
          </a:p>
          <a:p>
            <a:endParaRPr lang="de-DE" sz="1600" dirty="0"/>
          </a:p>
          <a:p>
            <a:pPr marL="800100" lvl="1" indent="-342900">
              <a:buFont typeface="+mj-lt"/>
              <a:buAutoNum type="arabicPeriod"/>
            </a:pPr>
            <a:r>
              <a:rPr lang="de-DE" sz="1600" dirty="0">
                <a:sym typeface="Wingdings" panose="05000000000000000000" pitchFamily="2" charset="2"/>
              </a:rPr>
              <a:t>Analoge Prüfungswerkzeuge scheitern.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600" dirty="0">
                <a:sym typeface="Wingdings" panose="05000000000000000000" pitchFamily="2" charset="2"/>
              </a:rPr>
              <a:t>Prüfungsstrategien müssen angepasst werden.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600" dirty="0">
                <a:sym typeface="Wingdings" panose="05000000000000000000" pitchFamily="2" charset="2"/>
              </a:rPr>
              <a:t>Innovative Lösungsansätze aus den Bereichen Data Science, Maschinelles Lernen und Künstliche Intelligenz werden gesucht.</a:t>
            </a:r>
          </a:p>
          <a:p>
            <a:pPr marL="800100" lvl="1" indent="-342900">
              <a:buFont typeface="+mj-lt"/>
              <a:buAutoNum type="arabicPeriod"/>
            </a:pPr>
            <a:endParaRPr lang="de-DE" sz="1600" dirty="0">
              <a:sym typeface="Wingdings" panose="05000000000000000000" pitchFamily="2" charset="2"/>
            </a:endParaRPr>
          </a:p>
          <a:p>
            <a:pPr lvl="1" algn="ctr"/>
            <a:endParaRPr lang="de-DE" sz="1600" i="1" dirty="0">
              <a:sym typeface="Wingdings" panose="05000000000000000000" pitchFamily="2" charset="2"/>
            </a:endParaRPr>
          </a:p>
          <a:p>
            <a:pPr lvl="1" algn="ctr"/>
            <a:r>
              <a:rPr lang="de-DE" i="1" dirty="0">
                <a:sym typeface="Wingdings" panose="05000000000000000000" pitchFamily="2" charset="2"/>
              </a:rPr>
              <a:t>Data-Driven Auditing macht die Datenmasse für den Prüfer wieder greifbar.</a:t>
            </a:r>
          </a:p>
          <a:p>
            <a:endParaRPr lang="de-DE" sz="1600" dirty="0">
              <a:sym typeface="Wingdings" panose="05000000000000000000" pitchFamily="2" charset="2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3770AED-B50E-4DDF-9E01-841FEBB05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51B909C-7444-41C2-A060-09563D5D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Digitalisierung befeuert Zielkonflikt Sicherheit - Wirtschaftlichkeit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934FF2-8476-40D1-A57C-5A58951B35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7D1AFD-7B8E-4394-956A-F673F30DFB5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21C3EE-F3F0-4930-BBC0-66240A6FE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58" y="1513714"/>
            <a:ext cx="2185353" cy="14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8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FC3350B-C996-4802-8CC1-C1A4E83B5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Werkstattbericht</a:t>
            </a:r>
            <a:br>
              <a:rPr lang="de-DE" dirty="0"/>
            </a:br>
            <a:r>
              <a:rPr lang="de-DE" dirty="0"/>
              <a:t>In-House Data Science Consulting</a:t>
            </a:r>
          </a:p>
        </p:txBody>
      </p:sp>
    </p:spTree>
    <p:extLst>
      <p:ext uri="{BB962C8B-B14F-4D97-AF65-F5344CB8AC3E}">
        <p14:creationId xmlns:p14="http://schemas.microsoft.com/office/powerpoint/2010/main" val="376334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F1BA9FF-E2F7-479D-9AC8-E5E6F1701D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1C251-CAE8-4313-93C1-F42B2B49EC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sz="1600" b="1" dirty="0"/>
              <a:t>Wir</a:t>
            </a:r>
          </a:p>
          <a:p>
            <a:pPr marL="465755" lvl="1" indent="-285750">
              <a:buFont typeface="Arial" panose="020B0604020202020204" pitchFamily="34" charset="0"/>
              <a:buChar char="•"/>
            </a:pPr>
            <a:r>
              <a:rPr lang="de-DE" dirty="0"/>
              <a:t>assistieren bei der Suche nach</a:t>
            </a:r>
            <a:br>
              <a:rPr lang="de-DE" dirty="0"/>
            </a:br>
            <a:r>
              <a:rPr lang="de-DE" i="1" dirty="0"/>
              <a:t>nicht-</a:t>
            </a:r>
            <a:r>
              <a:rPr lang="de-DE" dirty="0"/>
              <a:t>offensichtlichen Mustern in Daten</a:t>
            </a:r>
          </a:p>
          <a:p>
            <a:pPr marL="465755" lvl="1" indent="-285750">
              <a:buFont typeface="Arial" panose="020B0604020202020204" pitchFamily="34" charset="0"/>
              <a:buChar char="•"/>
            </a:pPr>
            <a:r>
              <a:rPr lang="de-DE" dirty="0"/>
              <a:t>verwenden Konzepte, Problemdefinitionen und Methoden aus Statistik und Informatik</a:t>
            </a:r>
          </a:p>
          <a:p>
            <a:pPr marL="465755" lvl="1" indent="-285750">
              <a:buFont typeface="Arial" panose="020B0604020202020204" pitchFamily="34" charset="0"/>
              <a:buChar char="•"/>
            </a:pPr>
            <a:r>
              <a:rPr lang="de-DE" dirty="0"/>
              <a:t>bauen digitale Werkzeuge für die Jahresabschlussprüfung</a:t>
            </a:r>
          </a:p>
          <a:p>
            <a:pPr marL="465755" lvl="1" indent="-285750">
              <a:buFont typeface="Arial" panose="020B0604020202020204" pitchFamily="34" charset="0"/>
              <a:buChar char="•"/>
            </a:pPr>
            <a:r>
              <a:rPr lang="de-DE" dirty="0"/>
              <a:t>liefern umsetzbare Handlungsempfehlungen</a:t>
            </a:r>
          </a:p>
          <a:p>
            <a:pPr marL="465755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465755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DF28DF3-ADED-4E46-8E4D-41969AF4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Selbstverständnis: In-House Data Science Consultants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B340B7-9C1C-4826-9366-D81A69BE57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E5C097-8025-4377-BEEA-A34AAF11EC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BF28217-837E-4819-A47E-89F86C6B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45" y="4355771"/>
            <a:ext cx="5015917" cy="18732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BD6EE38-0214-42CB-B0A3-107C80AAFBC2}"/>
              </a:ext>
            </a:extLst>
          </p:cNvPr>
          <p:cNvSpPr txBox="1"/>
          <p:nvPr/>
        </p:nvSpPr>
        <p:spPr>
          <a:xfrm>
            <a:off x="4952888" y="4610100"/>
            <a:ext cx="1597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Jahresabschluss</a:t>
            </a:r>
          </a:p>
        </p:txBody>
      </p:sp>
    </p:spTree>
    <p:extLst>
      <p:ext uri="{BB962C8B-B14F-4D97-AF65-F5344CB8AC3E}">
        <p14:creationId xmlns:p14="http://schemas.microsoft.com/office/powerpoint/2010/main" val="9976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C435-3D26-4C21-A671-DF6897FC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Prüfungsfragen zu Data-Driven Auditing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D3454-0671-4B25-A176-15E8F31D7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783DD-70AA-4D77-BBB8-9C5AF92280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14</a:t>
            </a:fld>
            <a:r>
              <a:rPr lang="de-DE" dirty="0"/>
              <a:t> </a:t>
            </a:r>
          </a:p>
        </p:txBody>
      </p:sp>
      <p:sp>
        <p:nvSpPr>
          <p:cNvPr id="8" name="Rechteck 17">
            <a:extLst>
              <a:ext uri="{FF2B5EF4-FFF2-40B4-BE49-F238E27FC236}">
                <a16:creationId xmlns:a16="http://schemas.microsoft.com/office/drawing/2014/main" id="{C98F0AF9-4634-4CD7-9BB0-87FC890EBC6B}"/>
              </a:ext>
            </a:extLst>
          </p:cNvPr>
          <p:cNvSpPr/>
          <p:nvPr/>
        </p:nvSpPr>
        <p:spPr>
          <a:xfrm>
            <a:off x="272157" y="1790898"/>
            <a:ext cx="4563000" cy="536945"/>
          </a:xfrm>
          <a:prstGeom prst="rect">
            <a:avLst/>
          </a:prstGeom>
          <a:solidFill>
            <a:schemeClr val="accent1"/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="horz" wrap="square" lIns="87750" tIns="58500" rIns="87750" bIns="585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586879">
              <a:spcBef>
                <a:spcPct val="0"/>
              </a:spcBef>
              <a:spcAft>
                <a:spcPct val="15000"/>
              </a:spcAft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Das Problem Verstehen</a:t>
            </a:r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490A2DEF-67EA-46E8-851F-5239AA0191C4}"/>
              </a:ext>
            </a:extLst>
          </p:cNvPr>
          <p:cNvCxnSpPr>
            <a:cxnSpLocks/>
          </p:cNvCxnSpPr>
          <p:nvPr/>
        </p:nvCxnSpPr>
        <p:spPr>
          <a:xfrm flipV="1">
            <a:off x="4952157" y="2407446"/>
            <a:ext cx="0" cy="3018235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7">
            <a:extLst>
              <a:ext uri="{FF2B5EF4-FFF2-40B4-BE49-F238E27FC236}">
                <a16:creationId xmlns:a16="http://schemas.microsoft.com/office/drawing/2014/main" id="{657647EC-870B-4C24-BA44-C82266DD341B}"/>
              </a:ext>
            </a:extLst>
          </p:cNvPr>
          <p:cNvSpPr/>
          <p:nvPr/>
        </p:nvSpPr>
        <p:spPr>
          <a:xfrm>
            <a:off x="5069157" y="1790898"/>
            <a:ext cx="4563000" cy="536945"/>
          </a:xfrm>
          <a:prstGeom prst="rect">
            <a:avLst/>
          </a:prstGeom>
          <a:solidFill>
            <a:schemeClr val="accent1"/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="horz" wrap="square" lIns="87750" tIns="58500" rIns="87750" bIns="585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586879">
              <a:spcBef>
                <a:spcPct val="0"/>
              </a:spcBef>
              <a:spcAft>
                <a:spcPct val="15000"/>
              </a:spcAft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Klare Ziele Vereinbaren</a:t>
            </a:r>
          </a:p>
        </p:txBody>
      </p:sp>
      <p:sp>
        <p:nvSpPr>
          <p:cNvPr id="11" name="Rechteck 15">
            <a:extLst>
              <a:ext uri="{FF2B5EF4-FFF2-40B4-BE49-F238E27FC236}">
                <a16:creationId xmlns:a16="http://schemas.microsoft.com/office/drawing/2014/main" id="{52E2FA9B-6AE6-42E7-8DA0-FB6679B137C1}"/>
              </a:ext>
            </a:extLst>
          </p:cNvPr>
          <p:cNvSpPr txBox="1">
            <a:spLocks/>
          </p:cNvSpPr>
          <p:nvPr/>
        </p:nvSpPr>
        <p:spPr bwMode="gray">
          <a:xfrm>
            <a:off x="272157" y="2327844"/>
            <a:ext cx="4563000" cy="32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146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Daten schon vor Prüfungsbeginn aufbereiten, sortieren und klassifizieren</a:t>
            </a:r>
          </a:p>
          <a:p>
            <a:pPr lvl="1"/>
            <a:r>
              <a:rPr lang="de-DE" dirty="0"/>
              <a:t>Datenpunkte mit erheblichem Risiko ermitteln</a:t>
            </a:r>
          </a:p>
          <a:p>
            <a:pPr lvl="1"/>
            <a:r>
              <a:rPr lang="de-DE" dirty="0"/>
              <a:t>aus vielfältigen Umwelteinflüssen das Entscheidende herausfiltern</a:t>
            </a:r>
          </a:p>
          <a:p>
            <a:pPr lvl="1"/>
            <a:endParaRPr lang="de-DE" dirty="0"/>
          </a:p>
          <a:p>
            <a:pPr marL="180000" lvl="2" indent="0" algn="ctr">
              <a:buNone/>
            </a:pPr>
            <a:r>
              <a:rPr lang="de-DE" sz="1600" i="1" dirty="0"/>
              <a:t>Das gelingt nicht ohne das Domänenwissen der Jahresabschlussprüfung.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5">
                <a:extLst>
                  <a:ext uri="{FF2B5EF4-FFF2-40B4-BE49-F238E27FC236}">
                    <a16:creationId xmlns:a16="http://schemas.microsoft.com/office/drawing/2014/main" id="{87469322-2345-4B32-ABB6-BB65B645DB3F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069157" y="2327844"/>
                <a:ext cx="4563000" cy="3299051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lIns="87750" tIns="146250" rIns="87750" bIns="5850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buFontTx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buClrTx/>
                  <a:buSzPct val="150000"/>
                  <a:buFont typeface="Segoe UI" panose="020B0502040204020203" pitchFamily="34" charset="0"/>
                  <a:buChar char="›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24000" indent="-14400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buClrTx/>
                  <a:buSzPct val="120000"/>
                  <a:buFont typeface="Segoe UI" panose="020B05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8000" indent="-14400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buClrTx/>
                  <a:buSzPct val="150000"/>
                  <a:buFont typeface="Segoe UI" panose="020B0502040204020203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12000" indent="-14400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buClrTx/>
                  <a:buSzPct val="120000"/>
                  <a:buFont typeface="Segoe UI" panose="020B05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pPr lvl="1" indent="0">
                  <a:buNone/>
                </a:pPr>
                <a:r>
                  <a:rPr lang="de-DE" i="1" dirty="0"/>
                  <a:t>Was ist möglich? </a:t>
                </a:r>
                <a:br>
                  <a:rPr lang="de-DE" i="1" dirty="0"/>
                </a:br>
                <a:r>
                  <a:rPr lang="de-DE" sz="1400" dirty="0"/>
                  <a:t>Datenverfügbarkeit &amp; -qualität</a:t>
                </a:r>
              </a:p>
              <a:p>
                <a:pPr lvl="1" indent="0">
                  <a:buNone/>
                </a:pPr>
                <a:r>
                  <a:rPr lang="de-DE" i="1" dirty="0"/>
                  <a:t>Was ist wertvoll?</a:t>
                </a:r>
                <a:br>
                  <a:rPr lang="de-DE" i="1" dirty="0"/>
                </a:br>
                <a:r>
                  <a:rPr lang="de-DE" sz="1400" dirty="0"/>
                  <a:t>Zielkonflikt von Sicherheit &amp; Wirtschaftlichkeit</a:t>
                </a:r>
              </a:p>
              <a:p>
                <a:pPr lvl="1" indent="0">
                  <a:buNone/>
                </a:pPr>
                <a:r>
                  <a:rPr lang="de-DE" i="1" dirty="0"/>
                  <a:t>Was ist effizient?</a:t>
                </a:r>
                <a:endParaRPr lang="de-DE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𝑊𝑒𝑟𝑡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𝐴𝑢𝑓𝑤𝑎𝑛𝑑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𝑔𝑙𝑖𝑐h𝑘𝑒𝑖𝑡</m:t>
                          </m:r>
                        </m:den>
                      </m:f>
                    </m:oMath>
                  </m:oMathPara>
                </a14:m>
                <a:endParaRPr lang="de-DE" sz="1400" dirty="0"/>
              </a:p>
              <a:p>
                <a:pPr marL="0" lvl="1" indent="0">
                  <a:buNone/>
                </a:pPr>
                <a:r>
                  <a:rPr lang="en-US" i="1" dirty="0"/>
                  <a:t>    Was </a:t>
                </a:r>
                <a:r>
                  <a:rPr lang="en-US" i="1" dirty="0" err="1"/>
                  <a:t>ist</a:t>
                </a:r>
                <a:r>
                  <a:rPr lang="en-US" i="1" dirty="0"/>
                  <a:t> </a:t>
                </a:r>
                <a:r>
                  <a:rPr lang="en-US" i="1" dirty="0" err="1"/>
                  <a:t>kommunizierbar</a:t>
                </a:r>
                <a:r>
                  <a:rPr lang="en-US" i="1" dirty="0"/>
                  <a:t>?</a:t>
                </a:r>
                <a:br>
                  <a:rPr lang="en-US" i="1" dirty="0"/>
                </a:br>
                <a:r>
                  <a:rPr lang="en-US" i="1" dirty="0"/>
                  <a:t>    </a:t>
                </a:r>
                <a:r>
                  <a:rPr lang="en-US" sz="1400" dirty="0" err="1"/>
                  <a:t>Verantwortung</a:t>
                </a:r>
                <a:r>
                  <a:rPr lang="en-US" sz="1400" dirty="0"/>
                  <a:t> des </a:t>
                </a:r>
                <a:r>
                  <a:rPr lang="en-US" sz="1400" dirty="0" err="1"/>
                  <a:t>Prüfers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vor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Dritten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Rechteck 15">
                <a:extLst>
                  <a:ext uri="{FF2B5EF4-FFF2-40B4-BE49-F238E27FC236}">
                    <a16:creationId xmlns:a16="http://schemas.microsoft.com/office/drawing/2014/main" id="{87469322-2345-4B32-ABB6-BB65B645D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69157" y="2327844"/>
                <a:ext cx="4563000" cy="3299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1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34BDA46-355B-4255-BDF6-C38079586D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18F0D-80BA-408A-8E94-6EB4EB37AB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b="1" dirty="0"/>
              <a:t>Zeitreihenanalyse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zeitlich geordnete Folge von Beobachtungen beschreiben oder vorhersagen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Wahlabsichten, Börsenkurse, Erlöse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000" dirty="0"/>
          </a:p>
          <a:p>
            <a:r>
              <a:rPr lang="de-DE" b="1" dirty="0"/>
              <a:t>Wichtige Fragen der Jahresabschlussprüfung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ist typisch? (Erwartungswerte)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ist auffällig? (</a:t>
            </a:r>
            <a:r>
              <a:rPr lang="de-DE" dirty="0" err="1"/>
              <a:t>Ausreißeranalyse</a:t>
            </a:r>
            <a:r>
              <a:rPr lang="de-DE" dirty="0"/>
              <a:t>)</a:t>
            </a:r>
          </a:p>
          <a:p>
            <a:endParaRPr lang="de-DE" sz="1000" b="1" dirty="0"/>
          </a:p>
          <a:p>
            <a:r>
              <a:rPr lang="de-DE" b="1" dirty="0"/>
              <a:t>Wichtig, weil…</a:t>
            </a:r>
          </a:p>
          <a:p>
            <a:pPr marL="342900" indent="-342900">
              <a:buAutoNum type="arabicPeriod"/>
            </a:pPr>
            <a:r>
              <a:rPr lang="de-DE" dirty="0"/>
              <a:t>Intuition vermitteln</a:t>
            </a:r>
            <a:br>
              <a:rPr lang="de-DE" dirty="0"/>
            </a:br>
            <a:r>
              <a:rPr lang="de-DE" dirty="0"/>
              <a:t>Wie entwickelt sich der Mandant?</a:t>
            </a:r>
          </a:p>
          <a:p>
            <a:pPr marL="342900" indent="-342900">
              <a:buAutoNum type="arabicPeriod"/>
            </a:pPr>
            <a:r>
              <a:rPr lang="de-DE" dirty="0"/>
              <a:t>Risiken bewerten</a:t>
            </a:r>
            <a:br>
              <a:rPr lang="de-DE" dirty="0"/>
            </a:br>
            <a:r>
              <a:rPr lang="de-DE" dirty="0"/>
              <a:t>Sind </a:t>
            </a:r>
            <a:r>
              <a:rPr lang="de-DE" i="1" dirty="0"/>
              <a:t>wesentliche</a:t>
            </a:r>
            <a:r>
              <a:rPr lang="de-DE" dirty="0"/>
              <a:t> Fehler möglich?</a:t>
            </a:r>
          </a:p>
          <a:p>
            <a:pPr marL="342900" indent="-342900">
              <a:buAutoNum type="arabicPeriod"/>
            </a:pPr>
            <a:r>
              <a:rPr lang="de-DE" dirty="0"/>
              <a:t>Sicherheit und Wirtschaftlichkeit vermitteln</a:t>
            </a:r>
            <a:br>
              <a:rPr lang="de-DE" dirty="0"/>
            </a:br>
            <a:r>
              <a:rPr lang="de-DE" dirty="0"/>
              <a:t>Untersuche bedeutsame Auffälligkeiten!</a:t>
            </a:r>
          </a:p>
          <a:p>
            <a:pPr marL="342900" indent="-342900">
              <a:buAutoNum type="arabicPeriod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7B88FE-2FAA-4103-8F51-C6F0122C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Praxisbeispiel: Zeitreihenanalyse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391121-C530-4B42-A983-1AAA33F30A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5DBC44-5077-4EEA-94B7-83961FAD46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D5A8F1-133F-4802-B837-A4B29BB9217D}"/>
              </a:ext>
            </a:extLst>
          </p:cNvPr>
          <p:cNvGrpSpPr/>
          <p:nvPr/>
        </p:nvGrpSpPr>
        <p:grpSpPr>
          <a:xfrm>
            <a:off x="5057855" y="1412875"/>
            <a:ext cx="4503657" cy="3719858"/>
            <a:chOff x="5057855" y="1057154"/>
            <a:chExt cx="4503657" cy="3719858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231C9E4-91BF-4A6D-8673-E0593CA5F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974" y="1188340"/>
              <a:ext cx="4300538" cy="3559207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7397D04-31E4-40D0-B46C-122AD69D6DE4}"/>
                </a:ext>
              </a:extLst>
            </p:cNvPr>
            <p:cNvSpPr txBox="1"/>
            <p:nvPr/>
          </p:nvSpPr>
          <p:spPr bwMode="gray">
            <a:xfrm>
              <a:off x="5624884" y="1057154"/>
              <a:ext cx="3572719" cy="243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Dekomposition einer Zeitreihe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BD017718-6C6D-42BB-A187-D8C6CE9E95FE}"/>
                </a:ext>
              </a:extLst>
            </p:cNvPr>
            <p:cNvSpPr txBox="1"/>
            <p:nvPr/>
          </p:nvSpPr>
          <p:spPr bwMode="gray">
            <a:xfrm>
              <a:off x="5057857" y="1354238"/>
              <a:ext cx="266497" cy="74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vert270" wrap="non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Original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5E8D0CA-F10E-4EF8-9A1C-A10BDAB99438}"/>
                </a:ext>
              </a:extLst>
            </p:cNvPr>
            <p:cNvSpPr txBox="1"/>
            <p:nvPr/>
          </p:nvSpPr>
          <p:spPr bwMode="gray">
            <a:xfrm>
              <a:off x="5057857" y="2098876"/>
              <a:ext cx="266497" cy="713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vert270" wrap="non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Saison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01E8D36-4DE4-4A9D-9F67-6E955E190646}"/>
                </a:ext>
              </a:extLst>
            </p:cNvPr>
            <p:cNvSpPr txBox="1"/>
            <p:nvPr/>
          </p:nvSpPr>
          <p:spPr bwMode="gray">
            <a:xfrm>
              <a:off x="5057857" y="2812647"/>
              <a:ext cx="266497" cy="71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vert270" wrap="non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Trend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A07F873-AB95-4CC0-9C11-67DF7BD04181}"/>
                </a:ext>
              </a:extLst>
            </p:cNvPr>
            <p:cNvSpPr txBox="1"/>
            <p:nvPr/>
          </p:nvSpPr>
          <p:spPr bwMode="gray">
            <a:xfrm>
              <a:off x="5057855" y="3526418"/>
              <a:ext cx="266497" cy="71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vert270" wrap="non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Fehler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E8CFCF9-AC79-4DE2-99B5-459258892C1D}"/>
                </a:ext>
              </a:extLst>
            </p:cNvPr>
            <p:cNvSpPr txBox="1"/>
            <p:nvPr/>
          </p:nvSpPr>
          <p:spPr bwMode="gray">
            <a:xfrm>
              <a:off x="7196668" y="3977217"/>
              <a:ext cx="406400" cy="122766"/>
            </a:xfrm>
            <a:prstGeom prst="rect">
              <a:avLst/>
            </a:prstGeom>
            <a:solidFill>
              <a:schemeClr val="bg1"/>
            </a:solidFill>
            <a:extLst/>
          </p:spPr>
          <p:txBody>
            <a:bodyPr vert="horz" wrap="squar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700" dirty="0"/>
                <a:t>Anomalie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15B4627-8729-4610-B6A9-CE445EF6AA66}"/>
                </a:ext>
              </a:extLst>
            </p:cNvPr>
            <p:cNvSpPr txBox="1"/>
            <p:nvPr/>
          </p:nvSpPr>
          <p:spPr bwMode="gray">
            <a:xfrm>
              <a:off x="7012252" y="4544483"/>
              <a:ext cx="797982" cy="232529"/>
            </a:xfrm>
            <a:prstGeom prst="rect">
              <a:avLst/>
            </a:prstGeom>
            <a:solidFill>
              <a:schemeClr val="bg1"/>
            </a:solidFill>
            <a:extLst/>
          </p:spPr>
          <p:txBody>
            <a:bodyPr vert="horz" wrap="squar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Zeit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40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394E57-564A-40EE-9D73-BF3D385C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Praxisbeispiel: Zeitreihenanalyse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135E1-0B5D-4D9F-8D95-25A2961F50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b="1" dirty="0"/>
              <a:t>Unser Produkt ESDAT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die unterjährige Entwicklung des Bilanzpostens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erlaubt den Vergleich zum Vorjahr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ermöglicht den Aufruf von Einzelbuchungen</a:t>
            </a:r>
          </a:p>
          <a:p>
            <a:endParaRPr lang="de-DE" dirty="0"/>
          </a:p>
          <a:p>
            <a:r>
              <a:rPr lang="de-DE" b="1" dirty="0"/>
              <a:t>Verbesserungsmöglichkeiten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Informationsgehalt der Anwendung steigern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Erwartungen und Auffälligkeiten formalisieren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Transparenz von Prüfungsentscheidungen erhöhen</a:t>
            </a:r>
            <a:endParaRPr lang="de-DE" b="1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8D3F834-7793-44BC-9E4B-130856389E2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64" y="1748026"/>
            <a:ext cx="4464050" cy="2467724"/>
          </a:xfr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BA7C6-90B4-452D-992A-99199451904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390B8-61A6-4E38-BC9A-FC436FAD0B6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50948A-F4AD-4B49-B3D6-7E04F520B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E0299CD-2411-4D76-904A-76BEF7B850DD}"/>
              </a:ext>
            </a:extLst>
          </p:cNvPr>
          <p:cNvSpPr txBox="1"/>
          <p:nvPr/>
        </p:nvSpPr>
        <p:spPr bwMode="gray">
          <a:xfrm>
            <a:off x="5097000" y="1412875"/>
            <a:ext cx="4464049" cy="33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spcCol="288000" rtlCol="0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de-DE" sz="1400" dirty="0"/>
              <a:t>Unterjährige Saldenanalyse in ESDAT</a:t>
            </a:r>
          </a:p>
        </p:txBody>
      </p:sp>
    </p:spTree>
    <p:extLst>
      <p:ext uri="{BB962C8B-B14F-4D97-AF65-F5344CB8AC3E}">
        <p14:creationId xmlns:p14="http://schemas.microsoft.com/office/powerpoint/2010/main" val="177087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1E760-5A3D-4F0D-A3E1-F9191BF7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Praxisbeispiel: Zeitreihenanalyse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CCC6C5-B402-45BB-B006-650F2E62BC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895F03-8AB9-4A84-AB14-85C04D151B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8F03F82-ECC7-4329-A66B-33FED1683A70}"/>
              </a:ext>
            </a:extLst>
          </p:cNvPr>
          <p:cNvGrpSpPr/>
          <p:nvPr/>
        </p:nvGrpSpPr>
        <p:grpSpPr>
          <a:xfrm>
            <a:off x="272156" y="1790899"/>
            <a:ext cx="4563000" cy="3346359"/>
            <a:chOff x="334961" y="1412875"/>
            <a:chExt cx="5616000" cy="4118597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B47DADDF-270A-430B-8BF5-0EAAD4C3CD9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34961" y="1771840"/>
              <a:ext cx="5616000" cy="3759632"/>
            </a:xfrm>
            <a:prstGeom prst="rect">
              <a:avLst/>
            </a:prstGeom>
          </p:spPr>
          <p:txBody>
            <a:bodyPr vert="horz" lIns="0" tIns="5850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50000"/>
                <a:buFont typeface="Segoe UI" panose="020B0502040204020203" pitchFamily="34" charset="0"/>
                <a:buChar char="›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4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20000"/>
                <a:buFont typeface="Segoe UI" panose="020B0502040204020203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8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50000"/>
                <a:buFont typeface="Segoe UI" panose="020B0502040204020203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12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20000"/>
                <a:buFont typeface="Segoe UI" panose="020B0502040204020203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Abruf</a:t>
              </a:r>
              <a:br>
                <a:rPr lang="de-DE" sz="1400" b="1" dirty="0"/>
              </a:br>
              <a:r>
                <a:rPr lang="de-DE" sz="1200" dirty="0"/>
                <a:t>https://github.com/dagtann/esDigitalCareerDay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Inhalt des </a:t>
              </a:r>
              <a:r>
                <a:rPr lang="de-DE" sz="1400" dirty="0" err="1"/>
                <a:t>Repositorys</a:t>
              </a:r>
              <a:endParaRPr lang="de-DE" sz="1400" dirty="0"/>
            </a:p>
            <a:p>
              <a:pPr marL="620100" indent="-342900">
                <a:buFont typeface="+mj-lt"/>
                <a:buAutoNum type="arabicPeriod"/>
              </a:pPr>
              <a:r>
                <a:rPr lang="de-DE" sz="1200" dirty="0"/>
                <a:t>Anonymisierte Daten</a:t>
              </a:r>
            </a:p>
            <a:p>
              <a:pPr marL="620100" indent="-342900">
                <a:buFont typeface="+mj-lt"/>
                <a:buAutoNum type="arabicPeriod"/>
              </a:pPr>
              <a:r>
                <a:rPr lang="de-DE" sz="1200" dirty="0"/>
                <a:t>R Notebook</a:t>
              </a:r>
            </a:p>
            <a:p>
              <a:pPr marL="620100" indent="-342900">
                <a:buFont typeface="+mj-lt"/>
                <a:buAutoNum type="arabicPeriod"/>
              </a:pPr>
              <a:r>
                <a:rPr lang="de-DE" sz="1200" dirty="0"/>
                <a:t>PowerPoint-Präsentation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Intention</a:t>
              </a:r>
            </a:p>
            <a:p>
              <a:pPr marL="609750" lvl="2" indent="-285750">
                <a:buFont typeface="Arial" panose="020B0604020202020204" pitchFamily="34" charset="0"/>
                <a:buChar char="•"/>
              </a:pPr>
              <a:r>
                <a:rPr lang="de-DE" sz="1200" dirty="0"/>
                <a:t>Demonstration eines einfachen Datenprodukts</a:t>
              </a:r>
            </a:p>
          </p:txBody>
        </p: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F2725390-C262-484A-B23B-364B4C3ED6F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34961" y="1412875"/>
              <a:ext cx="5616000" cy="358966"/>
            </a:xfrm>
            <a:prstGeom prst="rect">
              <a:avLst/>
            </a:prstGeom>
          </p:spPr>
          <p:txBody>
            <a:bodyPr vert="horz" lIns="0" tIns="0" rIns="0" bIns="73125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50000"/>
                <a:buFont typeface="Segoe UI" panose="020B0502040204020203" pitchFamily="34" charset="0"/>
                <a:buChar char="›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4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20000"/>
                <a:buFont typeface="Segoe UI" panose="020B0502040204020203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8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50000"/>
                <a:buFont typeface="Segoe UI" panose="020B0502040204020203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12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20000"/>
                <a:buFont typeface="Segoe UI" panose="020B0502040204020203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de-DE" sz="1400" b="1" dirty="0"/>
                <a:t>Live Coding</a:t>
              </a: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60E0023-3ACE-4217-9CE9-AE2D7E642303}"/>
                </a:ext>
              </a:extLst>
            </p:cNvPr>
            <p:cNvCxnSpPr/>
            <p:nvPr/>
          </p:nvCxnSpPr>
          <p:spPr>
            <a:xfrm>
              <a:off x="334961" y="1771841"/>
              <a:ext cx="5616000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H:\Bilder\gekaufte Bilder Fotolia\Stuttgart\Fotolia_43441882_Subscription_XL.jpg">
            <a:extLst>
              <a:ext uri="{FF2B5EF4-FFF2-40B4-BE49-F238E27FC236}">
                <a16:creationId xmlns:a16="http://schemas.microsoft.com/office/drawing/2014/main" id="{51CFD12C-845F-455A-B540-97B625078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" r="32593"/>
          <a:stretch/>
        </p:blipFill>
        <p:spPr bwMode="auto">
          <a:xfrm>
            <a:off x="5069157" y="2106236"/>
            <a:ext cx="3607107" cy="413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2B36E9-73E4-4E03-8739-26209B1DC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02" y="2106236"/>
            <a:ext cx="604054" cy="60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3818A0C-9FB9-4EA5-AFBC-42FCBBEA1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Unsere Vision</a:t>
            </a:r>
          </a:p>
          <a:p>
            <a:r>
              <a:rPr lang="de-DE" dirty="0"/>
              <a:t>Data-Driven Auditing @ Ebner Stolz</a:t>
            </a:r>
          </a:p>
        </p:txBody>
      </p:sp>
    </p:spTree>
    <p:extLst>
      <p:ext uri="{BB962C8B-B14F-4D97-AF65-F5344CB8AC3E}">
        <p14:creationId xmlns:p14="http://schemas.microsoft.com/office/powerpoint/2010/main" val="24528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5AF52F-F171-4729-B195-437D4FE0A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E1933E8-E24F-4387-AADD-E35B9FF9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Data-Driven Auditing @ Ebner Stolz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C49E4EA-E55C-46BF-A5CF-BD563BA5B6F3}"/>
              </a:ext>
            </a:extLst>
          </p:cNvPr>
          <p:cNvSpPr txBox="1"/>
          <p:nvPr/>
        </p:nvSpPr>
        <p:spPr bwMode="gray">
          <a:xfrm>
            <a:off x="344488" y="1442907"/>
            <a:ext cx="9126683" cy="450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spcCol="288000" rtlCol="0">
            <a:no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problembezogene Ergänzung der Jahresabschlussprüfung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Analysen, grundständige wie fortschrittliche, beantworten konkrete Fragestellungen.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Lebhafter Austausch zwischen Prüfer und Data Scientist</a:t>
            </a:r>
          </a:p>
          <a:p>
            <a:pPr marL="342900" indent="-342900">
              <a:buFont typeface="+mj-lt"/>
              <a:buAutoNum type="arabicParenBoth"/>
            </a:pPr>
            <a:endParaRPr lang="de-DE" sz="1400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automatisierbare Abläufe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Entlastung des Prüfers von Routineaufgaben (Dateneingang, -aufbereitung, -distribution)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On-</a:t>
            </a:r>
            <a:r>
              <a:rPr lang="de-DE" sz="1400" dirty="0" err="1"/>
              <a:t>demand</a:t>
            </a:r>
            <a:r>
              <a:rPr lang="de-DE" sz="1400" dirty="0"/>
              <a:t> Zugriff auf standardisierte Werkzeuge</a:t>
            </a:r>
          </a:p>
          <a:p>
            <a:endParaRPr lang="de-DE" sz="1400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aussagekräftige Ergebnisse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Entwicklung prägnanter Prüfstatistiken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Hinweis auf besondere Prüfungsbedarfe</a:t>
            </a:r>
          </a:p>
          <a:p>
            <a:pPr marL="342900" indent="-342900">
              <a:buFont typeface="+mj-lt"/>
              <a:buAutoNum type="arabicParenBoth" startAt="3"/>
            </a:pPr>
            <a:endParaRPr lang="de-DE" sz="1400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gute Verständlichkeit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problemadäquate Komplexität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qualitativ hochwertige Dokumentation und Schulung</a:t>
            </a:r>
          </a:p>
        </p:txBody>
      </p:sp>
      <p:pic>
        <p:nvPicPr>
          <p:cNvPr id="8" name="Grafik 7" descr="Robot">
            <a:extLst>
              <a:ext uri="{FF2B5EF4-FFF2-40B4-BE49-F238E27FC236}">
                <a16:creationId xmlns:a16="http://schemas.microsoft.com/office/drawing/2014/main" id="{DFB08EF3-F1C4-4EB8-A884-0F9D84B8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359" y="2203267"/>
            <a:ext cx="315685" cy="315685"/>
          </a:xfrm>
          <a:prstGeom prst="rect">
            <a:avLst/>
          </a:prstGeom>
        </p:spPr>
      </p:pic>
      <p:pic>
        <p:nvPicPr>
          <p:cNvPr id="10" name="Grafik 9" descr="Fragezeichen">
            <a:extLst>
              <a:ext uri="{FF2B5EF4-FFF2-40B4-BE49-F238E27FC236}">
                <a16:creationId xmlns:a16="http://schemas.microsoft.com/office/drawing/2014/main" id="{D8D85AB2-F23E-4560-89A2-BDFD5FC98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360" y="1416780"/>
            <a:ext cx="315685" cy="315685"/>
          </a:xfrm>
          <a:prstGeom prst="rect">
            <a:avLst/>
          </a:prstGeom>
        </p:spPr>
      </p:pic>
      <p:pic>
        <p:nvPicPr>
          <p:cNvPr id="12" name="Grafik 11" descr="Volltreffer">
            <a:extLst>
              <a:ext uri="{FF2B5EF4-FFF2-40B4-BE49-F238E27FC236}">
                <a16:creationId xmlns:a16="http://schemas.microsoft.com/office/drawing/2014/main" id="{00D7A920-B3D4-44D4-819A-C0FD083A22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068" y="3113315"/>
            <a:ext cx="315685" cy="315685"/>
          </a:xfrm>
          <a:prstGeom prst="rect">
            <a:avLst/>
          </a:prstGeom>
        </p:spPr>
      </p:pic>
      <p:pic>
        <p:nvPicPr>
          <p:cNvPr id="16" name="Grafik 15" descr="Chatblase">
            <a:extLst>
              <a:ext uri="{FF2B5EF4-FFF2-40B4-BE49-F238E27FC236}">
                <a16:creationId xmlns:a16="http://schemas.microsoft.com/office/drawing/2014/main" id="{4D477636-3081-4F93-ADF5-248F6FDC03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7069" y="3988527"/>
            <a:ext cx="315684" cy="3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62C538F-B0C9-409B-B23A-42AEE8F2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Take-Home 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EE75713-82E8-4807-9AB3-FAE40D9BE4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023E63-DC56-4CF1-BE1C-03A1B42C83E0}"/>
              </a:ext>
            </a:extLst>
          </p:cNvPr>
          <p:cNvSpPr/>
          <p:nvPr/>
        </p:nvSpPr>
        <p:spPr>
          <a:xfrm>
            <a:off x="627017" y="2690336"/>
            <a:ext cx="86301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/>
              <a:t>Data-Driven Auditing pointiert die</a:t>
            </a:r>
          </a:p>
          <a:p>
            <a:pPr marL="342900" indent="-342900">
              <a:buFont typeface="+mj-lt"/>
              <a:buAutoNum type="arabicParenBoth"/>
            </a:pPr>
            <a:r>
              <a:rPr lang="de-DE" sz="1600" dirty="0"/>
              <a:t>problembezogene Ergänzung der Jahresabschlussprüfung um</a:t>
            </a:r>
          </a:p>
          <a:p>
            <a:pPr marL="342900" indent="-342900">
              <a:buFont typeface="+mj-lt"/>
              <a:buAutoNum type="arabicParenBoth"/>
            </a:pPr>
            <a:r>
              <a:rPr lang="de-DE" sz="1600" dirty="0"/>
              <a:t>automatisierbare,</a:t>
            </a:r>
          </a:p>
          <a:p>
            <a:pPr marL="342900" indent="-342900">
              <a:buFont typeface="+mj-lt"/>
              <a:buAutoNum type="arabicParenBoth"/>
            </a:pPr>
            <a:r>
              <a:rPr lang="de-DE" sz="1600" dirty="0"/>
              <a:t>aussagekräftige und</a:t>
            </a:r>
          </a:p>
          <a:p>
            <a:pPr marL="342900" indent="-342900">
              <a:buFont typeface="+mj-lt"/>
              <a:buAutoNum type="arabicParenBoth"/>
            </a:pPr>
            <a:r>
              <a:rPr lang="de-DE" sz="1600" dirty="0"/>
              <a:t>gut verständliche Datenanalysen.</a:t>
            </a:r>
          </a:p>
        </p:txBody>
      </p:sp>
    </p:spTree>
    <p:extLst>
      <p:ext uri="{BB962C8B-B14F-4D97-AF65-F5344CB8AC3E}">
        <p14:creationId xmlns:p14="http://schemas.microsoft.com/office/powerpoint/2010/main" val="19530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18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3FA7915-3A68-4377-B238-B062E9B25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A9C985-FCD7-4910-A929-8DD798288D0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WP Support: Aufgaben, Köpfe, Produkte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Digitalisierung? Challenge </a:t>
            </a:r>
            <a:r>
              <a:rPr lang="de-DE" dirty="0" err="1"/>
              <a:t>accepted</a:t>
            </a:r>
            <a:r>
              <a:rPr lang="de-DE" dirty="0"/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Werkstattbericht: In-House Data Science Consulting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Unsere Vision: Data-Driven Auditing @ Ebner Stolz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BC17D58-0207-41C7-951E-B72C3385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81D61F-3C96-4687-9B60-A32DF26C1D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8C7C07-F40C-40FF-B8CE-7902C871FC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02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A4B0316-6B06-4FFF-AA85-FE5912594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WP Support</a:t>
            </a:r>
            <a:br>
              <a:rPr lang="de-DE" dirty="0"/>
            </a:br>
            <a:r>
              <a:rPr lang="de-DE" dirty="0"/>
              <a:t>Aufgaben, Köpfe, Produkte</a:t>
            </a:r>
          </a:p>
        </p:txBody>
      </p:sp>
    </p:spTree>
    <p:extLst>
      <p:ext uri="{BB962C8B-B14F-4D97-AF65-F5344CB8AC3E}">
        <p14:creationId xmlns:p14="http://schemas.microsoft.com/office/powerpoint/2010/main" val="124394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59040F-0072-424F-B0F7-D747FDB79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1532FE-4CF3-4188-A494-48DC0A6652F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wrap="square" numCol="1"/>
          <a:lstStyle/>
          <a:p>
            <a:r>
              <a:rPr lang="de-DE" i="1" dirty="0"/>
              <a:t>Wir gestalten den tech­ni­schen Fort­schritt in der Jahresabschlussprüfung @ Ebner Stolz.</a:t>
            </a:r>
          </a:p>
          <a:p>
            <a:endParaRPr lang="de-DE" i="1" dirty="0"/>
          </a:p>
          <a:p>
            <a:pPr marL="465755" lvl="1" indent="-285750">
              <a:buFontTx/>
              <a:buChar char="-"/>
            </a:pPr>
            <a:r>
              <a:rPr lang="de-DE" dirty="0"/>
              <a:t>Anforderungsmanagement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Bedarfsgerechte Projektplanung und –</a:t>
            </a:r>
            <a:r>
              <a:rPr lang="de-DE" dirty="0" err="1"/>
              <a:t>umsetzung</a:t>
            </a:r>
            <a:endParaRPr lang="de-DE" dirty="0"/>
          </a:p>
          <a:p>
            <a:pPr marL="609758" lvl="2" indent="-285750">
              <a:buFontTx/>
              <a:buChar char="-"/>
            </a:pPr>
            <a:r>
              <a:rPr lang="de-DE" dirty="0"/>
              <a:t>Wo drückt der Schuh? Welche Lösungen gibt es? Bis wann erfolgt die Umsetzung?</a:t>
            </a:r>
          </a:p>
          <a:p>
            <a:pPr marL="465755" lvl="1" indent="-285750">
              <a:buFontTx/>
              <a:buChar char="-"/>
            </a:pPr>
            <a:r>
              <a:rPr lang="de-DE" dirty="0"/>
              <a:t>Change Management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stetige, umfassende und inhaltliche Begleitung der Veränderungen durch Digitalisierungsmaßnahmen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Schulungen durchführen, Feedback erheben, Kommunikationskanäle stiften</a:t>
            </a:r>
          </a:p>
          <a:p>
            <a:pPr marL="465755" lvl="1" indent="-285750">
              <a:buFontTx/>
              <a:buChar char="-"/>
            </a:pPr>
            <a:r>
              <a:rPr lang="de-DE" dirty="0"/>
              <a:t>Prüfungswirtschaftlichkeit, –</a:t>
            </a:r>
            <a:r>
              <a:rPr lang="de-DE" dirty="0" err="1"/>
              <a:t>qualität</a:t>
            </a:r>
            <a:r>
              <a:rPr lang="de-DE" dirty="0"/>
              <a:t> und –</a:t>
            </a:r>
            <a:r>
              <a:rPr lang="de-DE" dirty="0" err="1"/>
              <a:t>sicherheit</a:t>
            </a:r>
            <a:r>
              <a:rPr lang="de-DE" dirty="0"/>
              <a:t> steigern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Identifikation von Verbesserungsmöglichkeiten im Prüfungsgeschehen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Prüfungsprozesse und –</a:t>
            </a:r>
            <a:r>
              <a:rPr lang="de-DE" dirty="0" err="1"/>
              <a:t>programme</a:t>
            </a:r>
            <a:r>
              <a:rPr lang="de-DE" dirty="0"/>
              <a:t> sichten, erproben oder erstellen</a:t>
            </a:r>
          </a:p>
          <a:p>
            <a:pPr marL="465755" lvl="1" indent="-285750">
              <a:buFontTx/>
              <a:buChar char="-"/>
            </a:pPr>
            <a:r>
              <a:rPr lang="de-DE" dirty="0"/>
              <a:t>Neue Wertschöpfungsquellen erschließen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Wie verdienen wir an der Digitalisierung?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Anpassung existierender Geschäftsmodelle, Monetarisierung „digitaler“ Infrastruktur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E5B8E1-42C5-4C82-BF45-0866CA4F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0FB8AA-70F0-4B82-8082-9039491484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9E80F-58DC-4C8D-AC68-73076BA4DA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833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2E6FE-58D4-475A-A031-9DA47E1D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Köpfe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05624-5DD6-403F-BB34-A45F9AFAE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67" name="Gerader Verbinder 37">
            <a:extLst>
              <a:ext uri="{FF2B5EF4-FFF2-40B4-BE49-F238E27FC236}">
                <a16:creationId xmlns:a16="http://schemas.microsoft.com/office/drawing/2014/main" id="{E9C53419-8FC7-43A7-A85A-711D21C339E7}"/>
              </a:ext>
            </a:extLst>
          </p:cNvPr>
          <p:cNvCxnSpPr>
            <a:cxnSpLocks/>
          </p:cNvCxnSpPr>
          <p:nvPr/>
        </p:nvCxnSpPr>
        <p:spPr>
          <a:xfrm>
            <a:off x="272157" y="2348859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37">
            <a:extLst>
              <a:ext uri="{FF2B5EF4-FFF2-40B4-BE49-F238E27FC236}">
                <a16:creationId xmlns:a16="http://schemas.microsoft.com/office/drawing/2014/main" id="{5DE406FC-6167-4AE0-AD7B-B45F1E69018A}"/>
              </a:ext>
            </a:extLst>
          </p:cNvPr>
          <p:cNvCxnSpPr>
            <a:cxnSpLocks/>
          </p:cNvCxnSpPr>
          <p:nvPr/>
        </p:nvCxnSpPr>
        <p:spPr>
          <a:xfrm>
            <a:off x="5062800" y="2348859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37">
            <a:extLst>
              <a:ext uri="{FF2B5EF4-FFF2-40B4-BE49-F238E27FC236}">
                <a16:creationId xmlns:a16="http://schemas.microsoft.com/office/drawing/2014/main" id="{43B92D40-BEF1-469F-8958-BA494B86C08D}"/>
              </a:ext>
            </a:extLst>
          </p:cNvPr>
          <p:cNvCxnSpPr>
            <a:cxnSpLocks/>
          </p:cNvCxnSpPr>
          <p:nvPr/>
        </p:nvCxnSpPr>
        <p:spPr>
          <a:xfrm>
            <a:off x="272157" y="3752966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37">
            <a:extLst>
              <a:ext uri="{FF2B5EF4-FFF2-40B4-BE49-F238E27FC236}">
                <a16:creationId xmlns:a16="http://schemas.microsoft.com/office/drawing/2014/main" id="{136B3DCA-978C-4FB3-9395-1DA0B0E9FBD0}"/>
              </a:ext>
            </a:extLst>
          </p:cNvPr>
          <p:cNvCxnSpPr>
            <a:cxnSpLocks/>
          </p:cNvCxnSpPr>
          <p:nvPr/>
        </p:nvCxnSpPr>
        <p:spPr>
          <a:xfrm>
            <a:off x="5062800" y="3752966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88AE841-CD15-4954-9967-F3D8B9B75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7" y="1086777"/>
            <a:ext cx="1079537" cy="10839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EE89BA-0920-4379-B729-649F0559FF9C}"/>
              </a:ext>
            </a:extLst>
          </p:cNvPr>
          <p:cNvGrpSpPr/>
          <p:nvPr/>
        </p:nvGrpSpPr>
        <p:grpSpPr>
          <a:xfrm>
            <a:off x="290732" y="1069962"/>
            <a:ext cx="1647130" cy="1114815"/>
            <a:chOff x="357823" y="1413559"/>
            <a:chExt cx="2027237" cy="137208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978A945-CE6B-4E9D-B209-44D42F4F3BDE}"/>
                </a:ext>
              </a:extLst>
            </p:cNvPr>
            <p:cNvSpPr/>
            <p:nvPr/>
          </p:nvSpPr>
          <p:spPr bwMode="gray">
            <a:xfrm>
              <a:off x="357823" y="1413559"/>
              <a:ext cx="2027237" cy="1372080"/>
            </a:xfrm>
            <a:custGeom>
              <a:avLst/>
              <a:gdLst>
                <a:gd name="connsiteX0" fmla="*/ 1013618 w 2027237"/>
                <a:gd name="connsiteY0" fmla="*/ 74040 h 1372080"/>
                <a:gd name="connsiteX1" fmla="*/ 401618 w 2027237"/>
                <a:gd name="connsiteY1" fmla="*/ 686040 h 1372080"/>
                <a:gd name="connsiteX2" fmla="*/ 1013618 w 2027237"/>
                <a:gd name="connsiteY2" fmla="*/ 1298040 h 1372080"/>
                <a:gd name="connsiteX3" fmla="*/ 1625618 w 2027237"/>
                <a:gd name="connsiteY3" fmla="*/ 686040 h 1372080"/>
                <a:gd name="connsiteX4" fmla="*/ 1013618 w 2027237"/>
                <a:gd name="connsiteY4" fmla="*/ 74040 h 1372080"/>
                <a:gd name="connsiteX5" fmla="*/ 0 w 2027237"/>
                <a:gd name="connsiteY5" fmla="*/ 0 h 1372080"/>
                <a:gd name="connsiteX6" fmla="*/ 2027237 w 2027237"/>
                <a:gd name="connsiteY6" fmla="*/ 0 h 1372080"/>
                <a:gd name="connsiteX7" fmla="*/ 2027237 w 2027237"/>
                <a:gd name="connsiteY7" fmla="*/ 1372080 h 1372080"/>
                <a:gd name="connsiteX8" fmla="*/ 0 w 2027237"/>
                <a:gd name="connsiteY8" fmla="*/ 1372080 h 137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7237" h="1372080">
                  <a:moveTo>
                    <a:pt x="1013618" y="74040"/>
                  </a:moveTo>
                  <a:cubicBezTo>
                    <a:pt x="675620" y="74040"/>
                    <a:pt x="401618" y="348042"/>
                    <a:pt x="401618" y="686040"/>
                  </a:cubicBezTo>
                  <a:cubicBezTo>
                    <a:pt x="401618" y="1024038"/>
                    <a:pt x="675620" y="1298040"/>
                    <a:pt x="1013618" y="1298040"/>
                  </a:cubicBezTo>
                  <a:cubicBezTo>
                    <a:pt x="1351616" y="1298040"/>
                    <a:pt x="1625618" y="1024038"/>
                    <a:pt x="1625618" y="686040"/>
                  </a:cubicBezTo>
                  <a:cubicBezTo>
                    <a:pt x="1625618" y="348042"/>
                    <a:pt x="1351616" y="74040"/>
                    <a:pt x="1013618" y="74040"/>
                  </a:cubicBezTo>
                  <a:close/>
                  <a:moveTo>
                    <a:pt x="0" y="0"/>
                  </a:moveTo>
                  <a:lnTo>
                    <a:pt x="2027237" y="0"/>
                  </a:lnTo>
                  <a:lnTo>
                    <a:pt x="2027237" y="1372080"/>
                  </a:lnTo>
                  <a:lnTo>
                    <a:pt x="0" y="13720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488"/>
                </a:spcBef>
              </a:pPr>
              <a:endParaRPr lang="de-DE" sz="1138" dirty="0">
                <a:solidFill>
                  <a:schemeClr val="tx1"/>
                </a:solidFill>
              </a:endParaRPr>
            </a:p>
          </p:txBody>
        </p:sp>
        <p:sp>
          <p:nvSpPr>
            <p:cNvPr id="21" name="Ellipse 40">
              <a:extLst>
                <a:ext uri="{FF2B5EF4-FFF2-40B4-BE49-F238E27FC236}">
                  <a16:creationId xmlns:a16="http://schemas.microsoft.com/office/drawing/2014/main" id="{38FE1A15-1B90-44AB-AB71-103638EE7CE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87441" y="1415599"/>
              <a:ext cx="1368000" cy="1368000"/>
            </a:xfrm>
            <a:prstGeom prst="ellipse">
              <a:avLst/>
            </a:prstGeom>
            <a:noFill/>
            <a:ln w="6350">
              <a:solidFill>
                <a:srgbClr val="A2A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1138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3" name="Gruppieren 21">
              <a:extLst>
                <a:ext uri="{FF2B5EF4-FFF2-40B4-BE49-F238E27FC236}">
                  <a16:creationId xmlns:a16="http://schemas.microsoft.com/office/drawing/2014/main" id="{AE681CFE-55FF-4C47-B39D-53A34EA8FA38}"/>
                </a:ext>
              </a:extLst>
            </p:cNvPr>
            <p:cNvGrpSpPr/>
            <p:nvPr/>
          </p:nvGrpSpPr>
          <p:grpSpPr>
            <a:xfrm rot="16200000" flipH="1" flipV="1">
              <a:off x="2071121" y="1944349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74" name="Ellipse 17">
                <a:extLst>
                  <a:ext uri="{FF2B5EF4-FFF2-40B4-BE49-F238E27FC236}">
                    <a16:creationId xmlns:a16="http://schemas.microsoft.com/office/drawing/2014/main" id="{64B8843E-DD1F-496B-86FC-C632DD90BC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Gerader Verbinder 19">
                <a:extLst>
                  <a:ext uri="{FF2B5EF4-FFF2-40B4-BE49-F238E27FC236}">
                    <a16:creationId xmlns:a16="http://schemas.microsoft.com/office/drawing/2014/main" id="{8BCD9DA5-556F-439B-BBC6-542DD8C0F122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3629FEC5-2E6D-45C4-A0A8-56AE0AC89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42" y="2519727"/>
            <a:ext cx="1040394" cy="104039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679EFC-42CA-4175-9CB9-B51AE4264117}"/>
              </a:ext>
            </a:extLst>
          </p:cNvPr>
          <p:cNvGrpSpPr/>
          <p:nvPr/>
        </p:nvGrpSpPr>
        <p:grpSpPr>
          <a:xfrm>
            <a:off x="272158" y="2469294"/>
            <a:ext cx="1647130" cy="1114815"/>
            <a:chOff x="334963" y="3135813"/>
            <a:chExt cx="2027237" cy="137208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90416B2-50F9-498F-92CF-263E56899C2D}"/>
                </a:ext>
              </a:extLst>
            </p:cNvPr>
            <p:cNvGrpSpPr/>
            <p:nvPr/>
          </p:nvGrpSpPr>
          <p:grpSpPr>
            <a:xfrm>
              <a:off x="334963" y="3135813"/>
              <a:ext cx="2027237" cy="1372080"/>
              <a:chOff x="344488" y="1413559"/>
              <a:chExt cx="2027237" cy="1372080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C4F7246-CCD5-4683-BAA6-2361F8A6B7A4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Ellipse 40">
                <a:extLst>
                  <a:ext uri="{FF2B5EF4-FFF2-40B4-BE49-F238E27FC236}">
                    <a16:creationId xmlns:a16="http://schemas.microsoft.com/office/drawing/2014/main" id="{4752F652-A3CF-45F7-B839-4CB9FB4D1E1E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Gruppieren 21">
              <a:extLst>
                <a:ext uri="{FF2B5EF4-FFF2-40B4-BE49-F238E27FC236}">
                  <a16:creationId xmlns:a16="http://schemas.microsoft.com/office/drawing/2014/main" id="{390C71B8-DB50-4A11-843A-B26CD5B6703B}"/>
                </a:ext>
              </a:extLst>
            </p:cNvPr>
            <p:cNvGrpSpPr/>
            <p:nvPr/>
          </p:nvGrpSpPr>
          <p:grpSpPr>
            <a:xfrm rot="16200000" flipH="1" flipV="1">
              <a:off x="2048261" y="36805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77" name="Ellipse 17">
                <a:extLst>
                  <a:ext uri="{FF2B5EF4-FFF2-40B4-BE49-F238E27FC236}">
                    <a16:creationId xmlns:a16="http://schemas.microsoft.com/office/drawing/2014/main" id="{76620EC2-42FB-4DF2-9C5B-94E6374F43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Gerader Verbinder 19">
                <a:extLst>
                  <a:ext uri="{FF2B5EF4-FFF2-40B4-BE49-F238E27FC236}">
                    <a16:creationId xmlns:a16="http://schemas.microsoft.com/office/drawing/2014/main" id="{A1BE8633-01B9-4965-B391-337495DF389E}"/>
                  </a:ext>
                </a:extLst>
              </p:cNvPr>
              <p:cNvCxnSpPr>
                <a:cxnSpLocks/>
                <a:endCxn id="77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platzhalter 102">
            <a:extLst>
              <a:ext uri="{FF2B5EF4-FFF2-40B4-BE49-F238E27FC236}">
                <a16:creationId xmlns:a16="http://schemas.microsoft.com/office/drawing/2014/main" id="{174ED13B-F509-4E1A-A9FD-E7C8EB1C0456}"/>
              </a:ext>
            </a:extLst>
          </p:cNvPr>
          <p:cNvSpPr txBox="1">
            <a:spLocks/>
          </p:cNvSpPr>
          <p:nvPr/>
        </p:nvSpPr>
        <p:spPr bwMode="gray">
          <a:xfrm>
            <a:off x="6759341" y="1454328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Partner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Middle </a:t>
            </a:r>
            <a:r>
              <a:rPr lang="de-DE" sz="975" dirty="0" err="1"/>
              <a:t>Aged</a:t>
            </a:r>
            <a:r>
              <a:rPr lang="de-DE" sz="975" dirty="0"/>
              <a:t> Man in Lycra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markus.gross@ebnerstolz.de</a:t>
            </a:r>
            <a:endParaRPr lang="de-DE" sz="1138" dirty="0"/>
          </a:p>
        </p:txBody>
      </p:sp>
      <p:sp>
        <p:nvSpPr>
          <p:cNvPr id="92" name="Textplatzhalter 101">
            <a:extLst>
              <a:ext uri="{FF2B5EF4-FFF2-40B4-BE49-F238E27FC236}">
                <a16:creationId xmlns:a16="http://schemas.microsoft.com/office/drawing/2014/main" id="{EDD48F37-5838-493C-8404-0D2B52BBD0BA}"/>
              </a:ext>
            </a:extLst>
          </p:cNvPr>
          <p:cNvSpPr txBox="1">
            <a:spLocks/>
          </p:cNvSpPr>
          <p:nvPr/>
        </p:nvSpPr>
        <p:spPr bwMode="gray">
          <a:xfrm>
            <a:off x="6759341" y="1076263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br>
              <a:rPr lang="de-DE" sz="1138" dirty="0">
                <a:latin typeface="+mj-lt"/>
              </a:rPr>
            </a:br>
            <a:r>
              <a:rPr lang="de-DE" sz="1138" dirty="0">
                <a:latin typeface="+mj-lt"/>
              </a:rPr>
              <a:t>Markus Groß</a:t>
            </a:r>
          </a:p>
        </p:txBody>
      </p:sp>
      <p:sp>
        <p:nvSpPr>
          <p:cNvPr id="93" name="Textplatzhalter 101">
            <a:extLst>
              <a:ext uri="{FF2B5EF4-FFF2-40B4-BE49-F238E27FC236}">
                <a16:creationId xmlns:a16="http://schemas.microsoft.com/office/drawing/2014/main" id="{B2647E75-2E56-478C-9244-AEE8D4A69F1A}"/>
              </a:ext>
            </a:extLst>
          </p:cNvPr>
          <p:cNvSpPr txBox="1">
            <a:spLocks/>
          </p:cNvSpPr>
          <p:nvPr/>
        </p:nvSpPr>
        <p:spPr bwMode="gray">
          <a:xfrm>
            <a:off x="1968697" y="1076263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br>
              <a:rPr lang="de-DE" sz="1138" dirty="0">
                <a:latin typeface="+mj-lt"/>
              </a:rPr>
            </a:br>
            <a:r>
              <a:rPr lang="de-DE" sz="1138" dirty="0">
                <a:latin typeface="+mj-lt"/>
              </a:rPr>
              <a:t>Alexander Sobanski</a:t>
            </a:r>
          </a:p>
        </p:txBody>
      </p:sp>
      <p:sp>
        <p:nvSpPr>
          <p:cNvPr id="94" name="Textplatzhalter 102">
            <a:extLst>
              <a:ext uri="{FF2B5EF4-FFF2-40B4-BE49-F238E27FC236}">
                <a16:creationId xmlns:a16="http://schemas.microsoft.com/office/drawing/2014/main" id="{6C13E827-4804-4292-AE50-0D3090DB5D92}"/>
              </a:ext>
            </a:extLst>
          </p:cNvPr>
          <p:cNvSpPr txBox="1">
            <a:spLocks/>
          </p:cNvSpPr>
          <p:nvPr/>
        </p:nvSpPr>
        <p:spPr bwMode="gray">
          <a:xfrm>
            <a:off x="1968697" y="1454328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Partner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Grillmeister 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alexander.sobanski@ebnerstolz.de</a:t>
            </a:r>
            <a:endParaRPr lang="de-DE" sz="1138" dirty="0"/>
          </a:p>
        </p:txBody>
      </p:sp>
      <p:sp>
        <p:nvSpPr>
          <p:cNvPr id="95" name="Textplatzhalter 101">
            <a:extLst>
              <a:ext uri="{FF2B5EF4-FFF2-40B4-BE49-F238E27FC236}">
                <a16:creationId xmlns:a16="http://schemas.microsoft.com/office/drawing/2014/main" id="{CA92E811-3A63-4B24-BC0D-C3F75F5E6FD9}"/>
              </a:ext>
            </a:extLst>
          </p:cNvPr>
          <p:cNvSpPr txBox="1">
            <a:spLocks/>
          </p:cNvSpPr>
          <p:nvPr/>
        </p:nvSpPr>
        <p:spPr bwMode="gray">
          <a:xfrm>
            <a:off x="1968697" y="2469294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br>
              <a:rPr lang="de-DE" sz="1138" dirty="0">
                <a:latin typeface="+mj-lt"/>
              </a:rPr>
            </a:br>
            <a:r>
              <a:rPr lang="de-DE" sz="1138" dirty="0">
                <a:latin typeface="+mj-lt"/>
              </a:rPr>
              <a:t>Daniel Missal</a:t>
            </a:r>
          </a:p>
        </p:txBody>
      </p:sp>
      <p:sp>
        <p:nvSpPr>
          <p:cNvPr id="96" name="Textplatzhalter 102">
            <a:extLst>
              <a:ext uri="{FF2B5EF4-FFF2-40B4-BE49-F238E27FC236}">
                <a16:creationId xmlns:a16="http://schemas.microsoft.com/office/drawing/2014/main" id="{3035C957-8B87-46E1-A0E1-F38284ADA62B}"/>
              </a:ext>
            </a:extLst>
          </p:cNvPr>
          <p:cNvSpPr txBox="1">
            <a:spLocks/>
          </p:cNvSpPr>
          <p:nvPr/>
        </p:nvSpPr>
        <p:spPr bwMode="gray">
          <a:xfrm>
            <a:off x="1968697" y="2847360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Senior Projektmanager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DIY Evangelist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daniel.missal@ebnerstolz.de</a:t>
            </a:r>
            <a:endParaRPr lang="de-DE" sz="1138" dirty="0"/>
          </a:p>
        </p:txBody>
      </p:sp>
      <p:sp>
        <p:nvSpPr>
          <p:cNvPr id="97" name="Textplatzhalter 101">
            <a:extLst>
              <a:ext uri="{FF2B5EF4-FFF2-40B4-BE49-F238E27FC236}">
                <a16:creationId xmlns:a16="http://schemas.microsoft.com/office/drawing/2014/main" id="{E6616901-517B-4828-8EE2-C51ECFB6BED1}"/>
              </a:ext>
            </a:extLst>
          </p:cNvPr>
          <p:cNvSpPr txBox="1">
            <a:spLocks/>
          </p:cNvSpPr>
          <p:nvPr/>
        </p:nvSpPr>
        <p:spPr bwMode="gray">
          <a:xfrm>
            <a:off x="1968697" y="3862325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br>
              <a:rPr lang="de-DE" sz="1138" dirty="0">
                <a:latin typeface="+mj-lt"/>
              </a:rPr>
            </a:br>
            <a:r>
              <a:rPr lang="de-DE" sz="1138" dirty="0">
                <a:latin typeface="+mj-lt"/>
              </a:rPr>
              <a:t>Shrikant Kamalasanan</a:t>
            </a:r>
          </a:p>
        </p:txBody>
      </p:sp>
      <p:sp>
        <p:nvSpPr>
          <p:cNvPr id="98" name="Textplatzhalter 102">
            <a:extLst>
              <a:ext uri="{FF2B5EF4-FFF2-40B4-BE49-F238E27FC236}">
                <a16:creationId xmlns:a16="http://schemas.microsoft.com/office/drawing/2014/main" id="{12C86CC4-373F-43D1-80FB-4A1C05663459}"/>
              </a:ext>
            </a:extLst>
          </p:cNvPr>
          <p:cNvSpPr txBox="1">
            <a:spLocks/>
          </p:cNvSpPr>
          <p:nvPr/>
        </p:nvSpPr>
        <p:spPr bwMode="gray">
          <a:xfrm>
            <a:off x="1968697" y="4240391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Projektmanager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Classic Gentleman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shrikant.kamalasanan@ebnerstolz.de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/>
          </a:p>
        </p:txBody>
      </p:sp>
      <p:sp>
        <p:nvSpPr>
          <p:cNvPr id="99" name="Textplatzhalter 101">
            <a:extLst>
              <a:ext uri="{FF2B5EF4-FFF2-40B4-BE49-F238E27FC236}">
                <a16:creationId xmlns:a16="http://schemas.microsoft.com/office/drawing/2014/main" id="{817989D2-2AC3-417D-A7FB-921A9F338944}"/>
              </a:ext>
            </a:extLst>
          </p:cNvPr>
          <p:cNvSpPr txBox="1">
            <a:spLocks/>
          </p:cNvSpPr>
          <p:nvPr/>
        </p:nvSpPr>
        <p:spPr bwMode="gray">
          <a:xfrm>
            <a:off x="6759341" y="2469294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>
              <a:latin typeface="+mj-lt"/>
            </a:endParaRP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1138" dirty="0">
                <a:latin typeface="+mj-lt"/>
              </a:rPr>
              <a:t>Michelle Renschler	</a:t>
            </a:r>
          </a:p>
        </p:txBody>
      </p:sp>
      <p:sp>
        <p:nvSpPr>
          <p:cNvPr id="100" name="Textplatzhalter 102">
            <a:extLst>
              <a:ext uri="{FF2B5EF4-FFF2-40B4-BE49-F238E27FC236}">
                <a16:creationId xmlns:a16="http://schemas.microsoft.com/office/drawing/2014/main" id="{1441E33B-A42C-4B0F-9F05-6DCA6BE49BD9}"/>
              </a:ext>
            </a:extLst>
          </p:cNvPr>
          <p:cNvSpPr txBox="1">
            <a:spLocks/>
          </p:cNvSpPr>
          <p:nvPr/>
        </p:nvSpPr>
        <p:spPr bwMode="gray">
          <a:xfrm>
            <a:off x="6759341" y="2847360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Projektmanagerin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 err="1"/>
              <a:t>Mtb</a:t>
            </a:r>
            <a:r>
              <a:rPr lang="de-DE" sz="975" dirty="0"/>
              <a:t> Enthusiast 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michelle.renschler@ebnerstolz.de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/>
          </a:p>
        </p:txBody>
      </p:sp>
      <p:sp>
        <p:nvSpPr>
          <p:cNvPr id="101" name="Textplatzhalter 101">
            <a:extLst>
              <a:ext uri="{FF2B5EF4-FFF2-40B4-BE49-F238E27FC236}">
                <a16:creationId xmlns:a16="http://schemas.microsoft.com/office/drawing/2014/main" id="{5B173B9C-6721-4D61-8492-6C93641E1A8D}"/>
              </a:ext>
            </a:extLst>
          </p:cNvPr>
          <p:cNvSpPr txBox="1">
            <a:spLocks/>
          </p:cNvSpPr>
          <p:nvPr/>
        </p:nvSpPr>
        <p:spPr bwMode="gray">
          <a:xfrm>
            <a:off x="6759341" y="3862325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>
              <a:latin typeface="+mj-lt"/>
            </a:endParaRP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1138" dirty="0">
                <a:latin typeface="+mj-lt"/>
              </a:rPr>
              <a:t>Xueying Yuan</a:t>
            </a:r>
          </a:p>
        </p:txBody>
      </p:sp>
      <p:sp>
        <p:nvSpPr>
          <p:cNvPr id="102" name="Textplatzhalter 102">
            <a:extLst>
              <a:ext uri="{FF2B5EF4-FFF2-40B4-BE49-F238E27FC236}">
                <a16:creationId xmlns:a16="http://schemas.microsoft.com/office/drawing/2014/main" id="{F2392A08-A462-4013-960E-18AC1E42D227}"/>
              </a:ext>
            </a:extLst>
          </p:cNvPr>
          <p:cNvSpPr txBox="1">
            <a:spLocks/>
          </p:cNvSpPr>
          <p:nvPr/>
        </p:nvSpPr>
        <p:spPr bwMode="gray">
          <a:xfrm>
            <a:off x="6759341" y="4240391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Consultant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Frühaufsteherin 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xueying.yuan@ebnerstolz.de</a:t>
            </a:r>
            <a:endParaRPr lang="de-DE" sz="1138" dirty="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CEAB241-3D8B-4ED0-89EA-18A0250C3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77" y="2504235"/>
            <a:ext cx="1040394" cy="10403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A3B1B6-EBAA-438E-B66A-A2C0E6AFB6AF}"/>
              </a:ext>
            </a:extLst>
          </p:cNvPr>
          <p:cNvGrpSpPr/>
          <p:nvPr/>
        </p:nvGrpSpPr>
        <p:grpSpPr>
          <a:xfrm>
            <a:off x="5078117" y="2469294"/>
            <a:ext cx="1647130" cy="1114815"/>
            <a:chOff x="6249989" y="3135813"/>
            <a:chExt cx="2027237" cy="137208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8E6FDEE-F9D0-4378-9D92-67E1ACD6B132}"/>
                </a:ext>
              </a:extLst>
            </p:cNvPr>
            <p:cNvGrpSpPr/>
            <p:nvPr/>
          </p:nvGrpSpPr>
          <p:grpSpPr>
            <a:xfrm>
              <a:off x="6249989" y="3135813"/>
              <a:ext cx="2027237" cy="1372080"/>
              <a:chOff x="344488" y="1413559"/>
              <a:chExt cx="2027237" cy="1372080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1305D28-1F82-46C8-AD79-EBE96DF70616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Ellipse 40">
                <a:extLst>
                  <a:ext uri="{FF2B5EF4-FFF2-40B4-BE49-F238E27FC236}">
                    <a16:creationId xmlns:a16="http://schemas.microsoft.com/office/drawing/2014/main" id="{AC61C178-1C53-4199-97F4-B010FEA7374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8" name="Gruppieren 21">
              <a:extLst>
                <a:ext uri="{FF2B5EF4-FFF2-40B4-BE49-F238E27FC236}">
                  <a16:creationId xmlns:a16="http://schemas.microsoft.com/office/drawing/2014/main" id="{670E245A-2C30-4181-974F-9F2AEF105B24}"/>
                </a:ext>
              </a:extLst>
            </p:cNvPr>
            <p:cNvGrpSpPr/>
            <p:nvPr/>
          </p:nvGrpSpPr>
          <p:grpSpPr>
            <a:xfrm rot="16200000" flipH="1" flipV="1">
              <a:off x="7963287" y="36805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109" name="Ellipse 17">
                <a:extLst>
                  <a:ext uri="{FF2B5EF4-FFF2-40B4-BE49-F238E27FC236}">
                    <a16:creationId xmlns:a16="http://schemas.microsoft.com/office/drawing/2014/main" id="{2770917E-D13F-4633-A309-58F2F3CA22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0" name="Gerader Verbinder 19">
                <a:extLst>
                  <a:ext uri="{FF2B5EF4-FFF2-40B4-BE49-F238E27FC236}">
                    <a16:creationId xmlns:a16="http://schemas.microsoft.com/office/drawing/2014/main" id="{FF7CFC5A-BAA5-4657-9BC5-200D41A7B66E}"/>
                  </a:ext>
                </a:extLst>
              </p:cNvPr>
              <p:cNvCxnSpPr>
                <a:cxnSpLocks/>
                <a:endCxn id="109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53F07C40-3DB1-4409-AD9A-872BE179F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77" y="1104903"/>
            <a:ext cx="1040394" cy="104039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42C3B1-A6DA-4713-890E-8DC67B15B50F}"/>
              </a:ext>
            </a:extLst>
          </p:cNvPr>
          <p:cNvGrpSpPr/>
          <p:nvPr/>
        </p:nvGrpSpPr>
        <p:grpSpPr>
          <a:xfrm>
            <a:off x="5078117" y="1069962"/>
            <a:ext cx="1647130" cy="1114815"/>
            <a:chOff x="6249989" y="1413559"/>
            <a:chExt cx="2027237" cy="137208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78A31E2-530C-4D3B-90DB-9091CC2F83FC}"/>
                </a:ext>
              </a:extLst>
            </p:cNvPr>
            <p:cNvGrpSpPr/>
            <p:nvPr/>
          </p:nvGrpSpPr>
          <p:grpSpPr>
            <a:xfrm>
              <a:off x="6249989" y="1413559"/>
              <a:ext cx="2027237" cy="1372080"/>
              <a:chOff x="344488" y="1413559"/>
              <a:chExt cx="2027237" cy="137208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1D8E44D-6E72-4B8D-920B-7D031ACA4A4D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Ellipse 40">
                <a:extLst>
                  <a:ext uri="{FF2B5EF4-FFF2-40B4-BE49-F238E27FC236}">
                    <a16:creationId xmlns:a16="http://schemas.microsoft.com/office/drawing/2014/main" id="{6591AEB3-A233-462A-B368-0188E28AF8E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6" name="Gruppieren 21">
              <a:extLst>
                <a:ext uri="{FF2B5EF4-FFF2-40B4-BE49-F238E27FC236}">
                  <a16:creationId xmlns:a16="http://schemas.microsoft.com/office/drawing/2014/main" id="{5483DAB1-22C8-4C4A-A586-EFB03AC6EEE2}"/>
                </a:ext>
              </a:extLst>
            </p:cNvPr>
            <p:cNvGrpSpPr/>
            <p:nvPr/>
          </p:nvGrpSpPr>
          <p:grpSpPr>
            <a:xfrm rot="16200000" flipH="1" flipV="1">
              <a:off x="7963287" y="1958259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117" name="Ellipse 17">
                <a:extLst>
                  <a:ext uri="{FF2B5EF4-FFF2-40B4-BE49-F238E27FC236}">
                    <a16:creationId xmlns:a16="http://schemas.microsoft.com/office/drawing/2014/main" id="{70F93701-6E2A-44BF-8145-B5F50E83A4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8" name="Gerader Verbinder 19">
                <a:extLst>
                  <a:ext uri="{FF2B5EF4-FFF2-40B4-BE49-F238E27FC236}">
                    <a16:creationId xmlns:a16="http://schemas.microsoft.com/office/drawing/2014/main" id="{E9D5CF47-1DD2-4280-B821-C340245ED174}"/>
                  </a:ext>
                </a:extLst>
              </p:cNvPr>
              <p:cNvCxnSpPr>
                <a:cxnSpLocks/>
                <a:endCxn id="117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5B85BD26-2AD4-40A6-8766-979361D51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9" y="3897266"/>
            <a:ext cx="1040394" cy="10403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EB938A-B0C7-43FC-BEBC-674A55C7222D}"/>
              </a:ext>
            </a:extLst>
          </p:cNvPr>
          <p:cNvGrpSpPr/>
          <p:nvPr/>
        </p:nvGrpSpPr>
        <p:grpSpPr>
          <a:xfrm>
            <a:off x="272158" y="3862325"/>
            <a:ext cx="1647130" cy="1114815"/>
            <a:chOff x="334963" y="4850313"/>
            <a:chExt cx="2027237" cy="137208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F871FAD-BBD7-4B44-8F27-1275B7921FB8}"/>
                </a:ext>
              </a:extLst>
            </p:cNvPr>
            <p:cNvGrpSpPr/>
            <p:nvPr/>
          </p:nvGrpSpPr>
          <p:grpSpPr>
            <a:xfrm>
              <a:off x="334963" y="4850313"/>
              <a:ext cx="2027237" cy="1372080"/>
              <a:chOff x="344488" y="1413559"/>
              <a:chExt cx="2027237" cy="1372080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BD4891-375F-4472-8D06-95F759FC0BC9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Ellipse 40">
                <a:extLst>
                  <a:ext uri="{FF2B5EF4-FFF2-40B4-BE49-F238E27FC236}">
                    <a16:creationId xmlns:a16="http://schemas.microsoft.com/office/drawing/2014/main" id="{7EC7A451-5566-4CBE-84B6-32A01267265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4" name="Gruppieren 21">
              <a:extLst>
                <a:ext uri="{FF2B5EF4-FFF2-40B4-BE49-F238E27FC236}">
                  <a16:creationId xmlns:a16="http://schemas.microsoft.com/office/drawing/2014/main" id="{D0B4D6D8-3F43-4A83-9D10-5C779865FBF3}"/>
                </a:ext>
              </a:extLst>
            </p:cNvPr>
            <p:cNvGrpSpPr/>
            <p:nvPr/>
          </p:nvGrpSpPr>
          <p:grpSpPr>
            <a:xfrm rot="16200000" flipH="1" flipV="1">
              <a:off x="2048261" y="53950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125" name="Ellipse 17">
                <a:extLst>
                  <a:ext uri="{FF2B5EF4-FFF2-40B4-BE49-F238E27FC236}">
                    <a16:creationId xmlns:a16="http://schemas.microsoft.com/office/drawing/2014/main" id="{B79D34D3-4C84-4BFC-94FB-B090554DF0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6" name="Gerader Verbinder 19">
                <a:extLst>
                  <a:ext uri="{FF2B5EF4-FFF2-40B4-BE49-F238E27FC236}">
                    <a16:creationId xmlns:a16="http://schemas.microsoft.com/office/drawing/2014/main" id="{805FB344-2199-4BF8-9393-2AF41E75B8AB}"/>
                  </a:ext>
                </a:extLst>
              </p:cNvPr>
              <p:cNvCxnSpPr>
                <a:cxnSpLocks/>
                <a:endCxn id="125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0" name="Picture 129" descr="Programmierer">
            <a:extLst>
              <a:ext uri="{FF2B5EF4-FFF2-40B4-BE49-F238E27FC236}">
                <a16:creationId xmlns:a16="http://schemas.microsoft.com/office/drawing/2014/main" id="{83AA0139-8A4E-4772-8531-1E97733E6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6577" y="3897266"/>
            <a:ext cx="1040394" cy="104039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9B27DB-73D3-4845-ADE3-234AE3DB5766}"/>
              </a:ext>
            </a:extLst>
          </p:cNvPr>
          <p:cNvGrpSpPr/>
          <p:nvPr/>
        </p:nvGrpSpPr>
        <p:grpSpPr>
          <a:xfrm>
            <a:off x="5078117" y="3862325"/>
            <a:ext cx="1647130" cy="1114815"/>
            <a:chOff x="6249989" y="4850313"/>
            <a:chExt cx="2027237" cy="137208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519145A-9B13-463D-BFFF-6F3996146C15}"/>
                </a:ext>
              </a:extLst>
            </p:cNvPr>
            <p:cNvGrpSpPr/>
            <p:nvPr/>
          </p:nvGrpSpPr>
          <p:grpSpPr>
            <a:xfrm>
              <a:off x="6249989" y="4850313"/>
              <a:ext cx="2027237" cy="1372080"/>
              <a:chOff x="344488" y="1413559"/>
              <a:chExt cx="2027237" cy="1372080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02CFED6-6438-46A7-90D8-1F1E4BB87637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Ellipse 40">
                <a:extLst>
                  <a:ext uri="{FF2B5EF4-FFF2-40B4-BE49-F238E27FC236}">
                    <a16:creationId xmlns:a16="http://schemas.microsoft.com/office/drawing/2014/main" id="{083C12DD-EE5C-479C-B64F-AEFE97DC790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2" name="Gruppieren 21">
              <a:extLst>
                <a:ext uri="{FF2B5EF4-FFF2-40B4-BE49-F238E27FC236}">
                  <a16:creationId xmlns:a16="http://schemas.microsoft.com/office/drawing/2014/main" id="{9829D038-4BED-4064-8ADA-D59C8CBA26B0}"/>
                </a:ext>
              </a:extLst>
            </p:cNvPr>
            <p:cNvGrpSpPr/>
            <p:nvPr/>
          </p:nvGrpSpPr>
          <p:grpSpPr>
            <a:xfrm rot="16200000" flipH="1" flipV="1">
              <a:off x="7963287" y="53950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133" name="Ellipse 17">
                <a:extLst>
                  <a:ext uri="{FF2B5EF4-FFF2-40B4-BE49-F238E27FC236}">
                    <a16:creationId xmlns:a16="http://schemas.microsoft.com/office/drawing/2014/main" id="{DCF2BB34-6038-4E7D-BFF3-538215AD5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4" name="Gerader Verbinder 19">
                <a:extLst>
                  <a:ext uri="{FF2B5EF4-FFF2-40B4-BE49-F238E27FC236}">
                    <a16:creationId xmlns:a16="http://schemas.microsoft.com/office/drawing/2014/main" id="{56EFE8C9-FCDA-43F1-837B-C37CC9B9D3D0}"/>
                  </a:ext>
                </a:extLst>
              </p:cNvPr>
              <p:cNvCxnSpPr>
                <a:cxnSpLocks/>
                <a:endCxn id="133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C6BAEE5-FA2F-466E-95D3-BCB165348C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6</a:t>
            </a:fld>
            <a:r>
              <a:rPr lang="de-DE" dirty="0"/>
              <a:t> </a:t>
            </a:r>
          </a:p>
        </p:txBody>
      </p:sp>
      <p:cxnSp>
        <p:nvCxnSpPr>
          <p:cNvPr id="68" name="Gerader Verbinder 37">
            <a:extLst>
              <a:ext uri="{FF2B5EF4-FFF2-40B4-BE49-F238E27FC236}">
                <a16:creationId xmlns:a16="http://schemas.microsoft.com/office/drawing/2014/main" id="{C1616FCE-6E4D-469F-A56A-14EBF8003EBE}"/>
              </a:ext>
            </a:extLst>
          </p:cNvPr>
          <p:cNvCxnSpPr>
            <a:cxnSpLocks/>
          </p:cNvCxnSpPr>
          <p:nvPr/>
        </p:nvCxnSpPr>
        <p:spPr>
          <a:xfrm>
            <a:off x="269331" y="5136631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37">
            <a:extLst>
              <a:ext uri="{FF2B5EF4-FFF2-40B4-BE49-F238E27FC236}">
                <a16:creationId xmlns:a16="http://schemas.microsoft.com/office/drawing/2014/main" id="{B27ED885-6F6E-448C-A9F2-4F60BBADD214}"/>
              </a:ext>
            </a:extLst>
          </p:cNvPr>
          <p:cNvCxnSpPr>
            <a:cxnSpLocks/>
          </p:cNvCxnSpPr>
          <p:nvPr/>
        </p:nvCxnSpPr>
        <p:spPr>
          <a:xfrm>
            <a:off x="5059974" y="5136631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platzhalter 101">
            <a:extLst>
              <a:ext uri="{FF2B5EF4-FFF2-40B4-BE49-F238E27FC236}">
                <a16:creationId xmlns:a16="http://schemas.microsoft.com/office/drawing/2014/main" id="{DFC57A73-FB7B-417E-84E7-0F50A6C6BA9B}"/>
              </a:ext>
            </a:extLst>
          </p:cNvPr>
          <p:cNvSpPr txBox="1">
            <a:spLocks/>
          </p:cNvSpPr>
          <p:nvPr/>
        </p:nvSpPr>
        <p:spPr bwMode="gray">
          <a:xfrm>
            <a:off x="1965871" y="5245990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>
              <a:latin typeface="+mj-lt"/>
            </a:endParaRP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1138" dirty="0">
                <a:latin typeface="+mj-lt"/>
              </a:rPr>
              <a:t>Hans-Ulrich Stiehl</a:t>
            </a:r>
          </a:p>
        </p:txBody>
      </p:sp>
      <p:sp>
        <p:nvSpPr>
          <p:cNvPr id="80" name="Textplatzhalter 102">
            <a:extLst>
              <a:ext uri="{FF2B5EF4-FFF2-40B4-BE49-F238E27FC236}">
                <a16:creationId xmlns:a16="http://schemas.microsoft.com/office/drawing/2014/main" id="{3E5ED864-965F-4525-A6FB-BD9422E9DF45}"/>
              </a:ext>
            </a:extLst>
          </p:cNvPr>
          <p:cNvSpPr txBox="1">
            <a:spLocks/>
          </p:cNvSpPr>
          <p:nvPr/>
        </p:nvSpPr>
        <p:spPr bwMode="gray">
          <a:xfrm>
            <a:off x="1965871" y="5624056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Projektmanager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Bücherwurm 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hans-ulrich.stiehl@ebnerstolz.de</a:t>
            </a:r>
            <a:endParaRPr lang="de-DE" sz="1138" dirty="0"/>
          </a:p>
        </p:txBody>
      </p:sp>
      <p:sp>
        <p:nvSpPr>
          <p:cNvPr id="81" name="Textplatzhalter 101">
            <a:extLst>
              <a:ext uri="{FF2B5EF4-FFF2-40B4-BE49-F238E27FC236}">
                <a16:creationId xmlns:a16="http://schemas.microsoft.com/office/drawing/2014/main" id="{9939D976-510A-40F7-8307-FE6600F229FE}"/>
              </a:ext>
            </a:extLst>
          </p:cNvPr>
          <p:cNvSpPr txBox="1">
            <a:spLocks/>
          </p:cNvSpPr>
          <p:nvPr/>
        </p:nvSpPr>
        <p:spPr bwMode="gray">
          <a:xfrm>
            <a:off x="6756515" y="5245990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>
              <a:latin typeface="+mj-lt"/>
            </a:endParaRP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1138" dirty="0">
                <a:latin typeface="+mj-lt"/>
              </a:rPr>
              <a:t>Dag Tanneberg</a:t>
            </a:r>
          </a:p>
        </p:txBody>
      </p:sp>
      <p:sp>
        <p:nvSpPr>
          <p:cNvPr id="82" name="Textplatzhalter 102">
            <a:extLst>
              <a:ext uri="{FF2B5EF4-FFF2-40B4-BE49-F238E27FC236}">
                <a16:creationId xmlns:a16="http://schemas.microsoft.com/office/drawing/2014/main" id="{AA5CA4E5-0D7E-4C01-A04A-305BA0EC0432}"/>
              </a:ext>
            </a:extLst>
          </p:cNvPr>
          <p:cNvSpPr txBox="1">
            <a:spLocks/>
          </p:cNvSpPr>
          <p:nvPr/>
        </p:nvSpPr>
        <p:spPr bwMode="gray">
          <a:xfrm>
            <a:off x="6756515" y="5624056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Projektmanager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D&amp;D Podcast Geek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dag.tanneberg@ebnerstolz.de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/>
          </a:p>
        </p:txBody>
      </p:sp>
      <p:pic>
        <p:nvPicPr>
          <p:cNvPr id="83" name="Picture 121">
            <a:extLst>
              <a:ext uri="{FF2B5EF4-FFF2-40B4-BE49-F238E27FC236}">
                <a16:creationId xmlns:a16="http://schemas.microsoft.com/office/drawing/2014/main" id="{99779A27-EA79-4CC7-92C5-554890188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3" y="5280931"/>
            <a:ext cx="1040394" cy="1040394"/>
          </a:xfrm>
          <a:prstGeom prst="rect">
            <a:avLst/>
          </a:prstGeom>
        </p:spPr>
      </p:pic>
      <p:grpSp>
        <p:nvGrpSpPr>
          <p:cNvPr id="84" name="Group 8">
            <a:extLst>
              <a:ext uri="{FF2B5EF4-FFF2-40B4-BE49-F238E27FC236}">
                <a16:creationId xmlns:a16="http://schemas.microsoft.com/office/drawing/2014/main" id="{C7C6F65A-65A5-41FE-ABB6-9240E6B2F816}"/>
              </a:ext>
            </a:extLst>
          </p:cNvPr>
          <p:cNvGrpSpPr/>
          <p:nvPr/>
        </p:nvGrpSpPr>
        <p:grpSpPr>
          <a:xfrm>
            <a:off x="269332" y="5245990"/>
            <a:ext cx="1647130" cy="1114815"/>
            <a:chOff x="334963" y="4850313"/>
            <a:chExt cx="2027237" cy="1372080"/>
          </a:xfrm>
        </p:grpSpPr>
        <p:grpSp>
          <p:nvGrpSpPr>
            <p:cNvPr id="85" name="Group 122">
              <a:extLst>
                <a:ext uri="{FF2B5EF4-FFF2-40B4-BE49-F238E27FC236}">
                  <a16:creationId xmlns:a16="http://schemas.microsoft.com/office/drawing/2014/main" id="{49DC3ABA-93FA-4F16-90F8-149750DBC564}"/>
                </a:ext>
              </a:extLst>
            </p:cNvPr>
            <p:cNvGrpSpPr/>
            <p:nvPr/>
          </p:nvGrpSpPr>
          <p:grpSpPr>
            <a:xfrm>
              <a:off x="334963" y="4850313"/>
              <a:ext cx="2027237" cy="1372080"/>
              <a:chOff x="344488" y="1413559"/>
              <a:chExt cx="2027237" cy="1372080"/>
            </a:xfrm>
          </p:grpSpPr>
          <p:sp>
            <p:nvSpPr>
              <p:cNvPr id="89" name="Freeform: Shape 126">
                <a:extLst>
                  <a:ext uri="{FF2B5EF4-FFF2-40B4-BE49-F238E27FC236}">
                    <a16:creationId xmlns:a16="http://schemas.microsoft.com/office/drawing/2014/main" id="{AECA9372-6BE5-4829-A350-8C4513E60FC5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Ellipse 40">
                <a:extLst>
                  <a:ext uri="{FF2B5EF4-FFF2-40B4-BE49-F238E27FC236}">
                    <a16:creationId xmlns:a16="http://schemas.microsoft.com/office/drawing/2014/main" id="{692FF2B0-C0FD-4F0D-BA4D-DD1E9AB8948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uppieren 21">
              <a:extLst>
                <a:ext uri="{FF2B5EF4-FFF2-40B4-BE49-F238E27FC236}">
                  <a16:creationId xmlns:a16="http://schemas.microsoft.com/office/drawing/2014/main" id="{8E58BCB3-0E46-485C-9183-F54D1D5C89CD}"/>
                </a:ext>
              </a:extLst>
            </p:cNvPr>
            <p:cNvGrpSpPr/>
            <p:nvPr/>
          </p:nvGrpSpPr>
          <p:grpSpPr>
            <a:xfrm rot="16200000" flipH="1" flipV="1">
              <a:off x="2048261" y="53950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87" name="Ellipse 17">
                <a:extLst>
                  <a:ext uri="{FF2B5EF4-FFF2-40B4-BE49-F238E27FC236}">
                    <a16:creationId xmlns:a16="http://schemas.microsoft.com/office/drawing/2014/main" id="{7E661C81-B309-42B9-9DA5-0E61C2961A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8" name="Gerader Verbinder 19">
                <a:extLst>
                  <a:ext uri="{FF2B5EF4-FFF2-40B4-BE49-F238E27FC236}">
                    <a16:creationId xmlns:a16="http://schemas.microsoft.com/office/drawing/2014/main" id="{E4DFEA44-002E-4205-9B9E-81DB9FF42EE1}"/>
                  </a:ext>
                </a:extLst>
              </p:cNvPr>
              <p:cNvCxnSpPr>
                <a:cxnSpLocks/>
                <a:endCxn id="87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3" name="Picture 129">
            <a:extLst>
              <a:ext uri="{FF2B5EF4-FFF2-40B4-BE49-F238E27FC236}">
                <a16:creationId xmlns:a16="http://schemas.microsoft.com/office/drawing/2014/main" id="{FE232CB8-4161-490E-B3F3-A8DCFE31A4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23" y="5280931"/>
            <a:ext cx="1032250" cy="1040394"/>
          </a:xfrm>
          <a:prstGeom prst="rect">
            <a:avLst/>
          </a:prstGeom>
        </p:spPr>
      </p:pic>
      <p:grpSp>
        <p:nvGrpSpPr>
          <p:cNvPr id="104" name="Group 11">
            <a:extLst>
              <a:ext uri="{FF2B5EF4-FFF2-40B4-BE49-F238E27FC236}">
                <a16:creationId xmlns:a16="http://schemas.microsoft.com/office/drawing/2014/main" id="{8C17C2E1-3612-4741-A3C3-BAC55FFF3F40}"/>
              </a:ext>
            </a:extLst>
          </p:cNvPr>
          <p:cNvGrpSpPr/>
          <p:nvPr/>
        </p:nvGrpSpPr>
        <p:grpSpPr>
          <a:xfrm>
            <a:off x="5075291" y="5245990"/>
            <a:ext cx="1647130" cy="1114815"/>
            <a:chOff x="6249989" y="4850313"/>
            <a:chExt cx="2027237" cy="1372080"/>
          </a:xfrm>
        </p:grpSpPr>
        <p:grpSp>
          <p:nvGrpSpPr>
            <p:cNvPr id="105" name="Group 130">
              <a:extLst>
                <a:ext uri="{FF2B5EF4-FFF2-40B4-BE49-F238E27FC236}">
                  <a16:creationId xmlns:a16="http://schemas.microsoft.com/office/drawing/2014/main" id="{8C1380DB-FCF1-4D22-B3F5-0B5A034F20A2}"/>
                </a:ext>
              </a:extLst>
            </p:cNvPr>
            <p:cNvGrpSpPr/>
            <p:nvPr/>
          </p:nvGrpSpPr>
          <p:grpSpPr>
            <a:xfrm>
              <a:off x="6249989" y="4850313"/>
              <a:ext cx="2027237" cy="1372080"/>
              <a:chOff x="344488" y="1413559"/>
              <a:chExt cx="2027237" cy="1372080"/>
            </a:xfrm>
          </p:grpSpPr>
          <p:sp>
            <p:nvSpPr>
              <p:cNvPr id="137" name="Freeform: Shape 134">
                <a:extLst>
                  <a:ext uri="{FF2B5EF4-FFF2-40B4-BE49-F238E27FC236}">
                    <a16:creationId xmlns:a16="http://schemas.microsoft.com/office/drawing/2014/main" id="{10BACDA1-1116-4264-83BC-BC54366FD184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Ellipse 40">
                <a:extLst>
                  <a:ext uri="{FF2B5EF4-FFF2-40B4-BE49-F238E27FC236}">
                    <a16:creationId xmlns:a16="http://schemas.microsoft.com/office/drawing/2014/main" id="{19DB20BB-CBEF-4F60-A39F-CCD1B2FD2D4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3" name="Gruppieren 21">
              <a:extLst>
                <a:ext uri="{FF2B5EF4-FFF2-40B4-BE49-F238E27FC236}">
                  <a16:creationId xmlns:a16="http://schemas.microsoft.com/office/drawing/2014/main" id="{8C5CBFD9-BA15-41BF-A7D3-BB1A51B2C87B}"/>
                </a:ext>
              </a:extLst>
            </p:cNvPr>
            <p:cNvGrpSpPr/>
            <p:nvPr/>
          </p:nvGrpSpPr>
          <p:grpSpPr>
            <a:xfrm rot="16200000" flipH="1" flipV="1">
              <a:off x="7963287" y="53950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121" name="Ellipse 17">
                <a:extLst>
                  <a:ext uri="{FF2B5EF4-FFF2-40B4-BE49-F238E27FC236}">
                    <a16:creationId xmlns:a16="http://schemas.microsoft.com/office/drawing/2014/main" id="{CD88FA7B-7FCC-42A5-82B6-8674A18300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9" name="Gerader Verbinder 19">
                <a:extLst>
                  <a:ext uri="{FF2B5EF4-FFF2-40B4-BE49-F238E27FC236}">
                    <a16:creationId xmlns:a16="http://schemas.microsoft.com/office/drawing/2014/main" id="{D4EB6AA1-2CF6-40C2-9B08-9DAB5E189406}"/>
                  </a:ext>
                </a:extLst>
              </p:cNvPr>
              <p:cNvCxnSpPr>
                <a:cxnSpLocks/>
                <a:endCxn id="121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33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888A8-DB94-4831-B84E-A0BD81CE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Produkte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DCFCC817-E1F6-465D-A822-7F49EC3074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3A01D8-37E7-4A49-9871-63493F8395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7</a:t>
            </a:fld>
            <a:r>
              <a:rPr lang="de-DE" dirty="0"/>
              <a:t> </a:t>
            </a:r>
          </a:p>
        </p:txBody>
      </p:sp>
      <p:sp>
        <p:nvSpPr>
          <p:cNvPr id="42" name="Textfeld 73">
            <a:extLst>
              <a:ext uri="{FF2B5EF4-FFF2-40B4-BE49-F238E27FC236}">
                <a16:creationId xmlns:a16="http://schemas.microsoft.com/office/drawing/2014/main" id="{F27331F9-CC46-4A21-829A-385AB47E117A}"/>
              </a:ext>
            </a:extLst>
          </p:cNvPr>
          <p:cNvSpPr txBox="1">
            <a:spLocks/>
          </p:cNvSpPr>
          <p:nvPr/>
        </p:nvSpPr>
        <p:spPr bwMode="gray">
          <a:xfrm>
            <a:off x="3416818" y="2163297"/>
            <a:ext cx="1509961" cy="2903800"/>
          </a:xfrm>
          <a:prstGeom prst="rect">
            <a:avLst/>
          </a:prstGeom>
          <a:solidFill>
            <a:schemeClr val="accent3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latin typeface="+mj-lt"/>
              </a:rPr>
              <a:t>Dokumenten-</a:t>
            </a:r>
            <a:br>
              <a:rPr lang="de-DE" sz="1300" cap="all" dirty="0">
                <a:latin typeface="+mj-lt"/>
              </a:rPr>
            </a:br>
            <a:r>
              <a:rPr lang="de-DE" sz="1300" cap="all" dirty="0" err="1">
                <a:latin typeface="+mj-lt"/>
              </a:rPr>
              <a:t>Automati</a:t>
            </a:r>
            <a:r>
              <a:rPr lang="de-DE" sz="1300" cap="all" dirty="0">
                <a:latin typeface="+mj-lt"/>
              </a:rPr>
              <a:t>-</a:t>
            </a:r>
            <a:br>
              <a:rPr lang="de-DE" sz="1300" cap="all" dirty="0">
                <a:latin typeface="+mj-lt"/>
              </a:rPr>
            </a:br>
            <a:r>
              <a:rPr lang="de-DE" sz="1300" cap="all" dirty="0" err="1">
                <a:latin typeface="+mj-lt"/>
              </a:rPr>
              <a:t>sieRung</a:t>
            </a:r>
            <a:endParaRPr lang="de-DE" sz="1300" cap="all" dirty="0">
              <a:latin typeface="+mj-lt"/>
            </a:endParaRPr>
          </a:p>
        </p:txBody>
      </p:sp>
      <p:sp>
        <p:nvSpPr>
          <p:cNvPr id="43" name="Textfeld 68">
            <a:extLst>
              <a:ext uri="{FF2B5EF4-FFF2-40B4-BE49-F238E27FC236}">
                <a16:creationId xmlns:a16="http://schemas.microsoft.com/office/drawing/2014/main" id="{EE856FC1-E82F-4D80-90B9-F0C150B6F264}"/>
              </a:ext>
            </a:extLst>
          </p:cNvPr>
          <p:cNvSpPr txBox="1">
            <a:spLocks/>
          </p:cNvSpPr>
          <p:nvPr/>
        </p:nvSpPr>
        <p:spPr bwMode="gray">
          <a:xfrm>
            <a:off x="4985278" y="2163297"/>
            <a:ext cx="1509961" cy="2903800"/>
          </a:xfrm>
          <a:prstGeom prst="rect">
            <a:avLst/>
          </a:prstGeom>
          <a:solidFill>
            <a:srgbClr val="B4BE3C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ESDAT</a:t>
            </a:r>
          </a:p>
        </p:txBody>
      </p:sp>
      <p:sp>
        <p:nvSpPr>
          <p:cNvPr id="44" name="Textfeld 63">
            <a:extLst>
              <a:ext uri="{FF2B5EF4-FFF2-40B4-BE49-F238E27FC236}">
                <a16:creationId xmlns:a16="http://schemas.microsoft.com/office/drawing/2014/main" id="{0DCF733E-C8A0-40DC-9790-DAF2E54F22B8}"/>
              </a:ext>
            </a:extLst>
          </p:cNvPr>
          <p:cNvSpPr txBox="1">
            <a:spLocks/>
          </p:cNvSpPr>
          <p:nvPr/>
        </p:nvSpPr>
        <p:spPr bwMode="gray">
          <a:xfrm>
            <a:off x="6553738" y="2163297"/>
            <a:ext cx="1509961" cy="2903800"/>
          </a:xfrm>
          <a:prstGeom prst="rect">
            <a:avLst/>
          </a:prstGeom>
          <a:solidFill>
            <a:srgbClr val="A2A2A2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ESDWH</a:t>
            </a:r>
          </a:p>
        </p:txBody>
      </p:sp>
      <p:sp>
        <p:nvSpPr>
          <p:cNvPr id="45" name="Textfeld 58">
            <a:extLst>
              <a:ext uri="{FF2B5EF4-FFF2-40B4-BE49-F238E27FC236}">
                <a16:creationId xmlns:a16="http://schemas.microsoft.com/office/drawing/2014/main" id="{6590B004-2476-48B2-A447-B7A45AAB08D4}"/>
              </a:ext>
            </a:extLst>
          </p:cNvPr>
          <p:cNvSpPr txBox="1">
            <a:spLocks/>
          </p:cNvSpPr>
          <p:nvPr/>
        </p:nvSpPr>
        <p:spPr bwMode="gray">
          <a:xfrm>
            <a:off x="279898" y="2163297"/>
            <a:ext cx="1509961" cy="2903800"/>
          </a:xfrm>
          <a:prstGeom prst="rect">
            <a:avLst/>
          </a:prstGeom>
          <a:solidFill>
            <a:schemeClr val="accent1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Digitale Signatur</a:t>
            </a:r>
          </a:p>
        </p:txBody>
      </p:sp>
      <p:sp>
        <p:nvSpPr>
          <p:cNvPr id="46" name="Textfeld 53">
            <a:extLst>
              <a:ext uri="{FF2B5EF4-FFF2-40B4-BE49-F238E27FC236}">
                <a16:creationId xmlns:a16="http://schemas.microsoft.com/office/drawing/2014/main" id="{F287B0E2-0DF1-41BA-B5B9-85BEE204E365}"/>
              </a:ext>
            </a:extLst>
          </p:cNvPr>
          <p:cNvSpPr txBox="1">
            <a:spLocks/>
          </p:cNvSpPr>
          <p:nvPr/>
        </p:nvSpPr>
        <p:spPr bwMode="gray">
          <a:xfrm>
            <a:off x="8122198" y="2163297"/>
            <a:ext cx="1509961" cy="2903800"/>
          </a:xfrm>
          <a:prstGeom prst="rect">
            <a:avLst/>
          </a:prstGeom>
          <a:solidFill>
            <a:schemeClr val="accent6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latin typeface="+mj-lt"/>
              </a:rPr>
              <a:t>ESPM</a:t>
            </a:r>
          </a:p>
        </p:txBody>
      </p:sp>
      <p:sp>
        <p:nvSpPr>
          <p:cNvPr id="47" name="Textfeld 48">
            <a:extLst>
              <a:ext uri="{FF2B5EF4-FFF2-40B4-BE49-F238E27FC236}">
                <a16:creationId xmlns:a16="http://schemas.microsoft.com/office/drawing/2014/main" id="{4E1ACB87-A409-418D-A51E-B5496A044426}"/>
              </a:ext>
            </a:extLst>
          </p:cNvPr>
          <p:cNvSpPr txBox="1">
            <a:spLocks/>
          </p:cNvSpPr>
          <p:nvPr/>
        </p:nvSpPr>
        <p:spPr bwMode="gray">
          <a:xfrm>
            <a:off x="1848358" y="2163297"/>
            <a:ext cx="1509961" cy="2903800"/>
          </a:xfrm>
          <a:prstGeom prst="rect">
            <a:avLst/>
          </a:prstGeom>
          <a:solidFill>
            <a:schemeClr val="accent2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ES </a:t>
            </a:r>
            <a:r>
              <a:rPr lang="de-DE" sz="1300" cap="all" dirty="0" err="1">
                <a:solidFill>
                  <a:schemeClr val="bg1"/>
                </a:solidFill>
                <a:latin typeface="+mj-lt"/>
              </a:rPr>
              <a:t>Conf</a:t>
            </a:r>
            <a:endParaRPr lang="de-DE" sz="1300" cap="all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F6E87A75-4C98-42B7-B9FE-76A219191BE2}"/>
              </a:ext>
            </a:extLst>
          </p:cNvPr>
          <p:cNvCxnSpPr/>
          <p:nvPr/>
        </p:nvCxnSpPr>
        <p:spPr>
          <a:xfrm>
            <a:off x="3499594" y="3241601"/>
            <a:ext cx="133199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EFC510E3-FB48-4877-8B36-165F679F32AA}"/>
              </a:ext>
            </a:extLst>
          </p:cNvPr>
          <p:cNvCxnSpPr>
            <a:cxnSpLocks/>
          </p:cNvCxnSpPr>
          <p:nvPr/>
        </p:nvCxnSpPr>
        <p:spPr>
          <a:xfrm>
            <a:off x="5060655" y="3241601"/>
            <a:ext cx="133199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A62A9666-DB1F-4E16-B86B-6B3C543B41FD}"/>
              </a:ext>
            </a:extLst>
          </p:cNvPr>
          <p:cNvCxnSpPr/>
          <p:nvPr/>
        </p:nvCxnSpPr>
        <p:spPr>
          <a:xfrm>
            <a:off x="6634048" y="3241601"/>
            <a:ext cx="133199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C4ECA01E-B7F1-4299-968C-433AA07A35B3}"/>
              </a:ext>
            </a:extLst>
          </p:cNvPr>
          <p:cNvCxnSpPr>
            <a:cxnSpLocks/>
          </p:cNvCxnSpPr>
          <p:nvPr/>
        </p:nvCxnSpPr>
        <p:spPr>
          <a:xfrm>
            <a:off x="367606" y="3241601"/>
            <a:ext cx="133199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3BAB4121-05C5-42F5-A36B-DE9BB1985A1A}"/>
              </a:ext>
            </a:extLst>
          </p:cNvPr>
          <p:cNvCxnSpPr/>
          <p:nvPr/>
        </p:nvCxnSpPr>
        <p:spPr>
          <a:xfrm>
            <a:off x="8200041" y="3241601"/>
            <a:ext cx="133199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F0D6449D-4633-45EA-83C8-59736372E003}"/>
              </a:ext>
            </a:extLst>
          </p:cNvPr>
          <p:cNvCxnSpPr>
            <a:cxnSpLocks/>
          </p:cNvCxnSpPr>
          <p:nvPr/>
        </p:nvCxnSpPr>
        <p:spPr>
          <a:xfrm>
            <a:off x="1933600" y="3241601"/>
            <a:ext cx="133199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DBDA19-45D7-43DD-ACCB-C5685E15F6A4}"/>
              </a:ext>
            </a:extLst>
          </p:cNvPr>
          <p:cNvGrpSpPr/>
          <p:nvPr/>
        </p:nvGrpSpPr>
        <p:grpSpPr>
          <a:xfrm>
            <a:off x="669852" y="1790899"/>
            <a:ext cx="730052" cy="730052"/>
            <a:chOff x="824433" y="1412875"/>
            <a:chExt cx="898525" cy="898525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FB25D96-2004-4542-9787-CBA13F936761}"/>
                </a:ext>
              </a:extLst>
            </p:cNvPr>
            <p:cNvSpPr/>
            <p:nvPr/>
          </p:nvSpPr>
          <p:spPr>
            <a:xfrm>
              <a:off x="824433" y="1412875"/>
              <a:ext cx="898525" cy="8985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2275" dirty="0" err="1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698E741-892B-42D7-B17A-525413A6A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3713" y="1572155"/>
              <a:ext cx="579965" cy="57996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E98EC8-0D83-4A46-9B7F-906793080AA6}"/>
              </a:ext>
            </a:extLst>
          </p:cNvPr>
          <p:cNvGrpSpPr/>
          <p:nvPr/>
        </p:nvGrpSpPr>
        <p:grpSpPr>
          <a:xfrm>
            <a:off x="3806772" y="1790899"/>
            <a:ext cx="730052" cy="730052"/>
            <a:chOff x="4685257" y="1412875"/>
            <a:chExt cx="898525" cy="898525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3375362C-A68D-4A94-931F-0FE7C44F3B9C}"/>
                </a:ext>
              </a:extLst>
            </p:cNvPr>
            <p:cNvSpPr/>
            <p:nvPr/>
          </p:nvSpPr>
          <p:spPr>
            <a:xfrm>
              <a:off x="4685257" y="1412875"/>
              <a:ext cx="898525" cy="8985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2275" dirty="0" err="1">
                <a:solidFill>
                  <a:schemeClr val="tx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99CA61B-2CD6-40A0-8C71-789498FA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44537" y="1572155"/>
              <a:ext cx="579965" cy="57996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856A752-C689-434B-8F64-3365183AC272}"/>
              </a:ext>
            </a:extLst>
          </p:cNvPr>
          <p:cNvGrpSpPr/>
          <p:nvPr/>
        </p:nvGrpSpPr>
        <p:grpSpPr>
          <a:xfrm>
            <a:off x="2238312" y="1790899"/>
            <a:ext cx="730052" cy="730052"/>
            <a:chOff x="2754845" y="1412875"/>
            <a:chExt cx="898525" cy="898525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36CE801B-367B-4A04-A331-558294FFB59F}"/>
                </a:ext>
              </a:extLst>
            </p:cNvPr>
            <p:cNvSpPr/>
            <p:nvPr/>
          </p:nvSpPr>
          <p:spPr>
            <a:xfrm>
              <a:off x="2754845" y="1412875"/>
              <a:ext cx="898525" cy="8985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2275" dirty="0" err="1">
                <a:solidFill>
                  <a:schemeClr val="tx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D16B948-3CA0-48AA-B55C-AA178B6DB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4125" y="1572155"/>
              <a:ext cx="579965" cy="57996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C22468-2F8A-4890-8F8D-C7EA32F3D117}"/>
              </a:ext>
            </a:extLst>
          </p:cNvPr>
          <p:cNvGrpSpPr/>
          <p:nvPr/>
        </p:nvGrpSpPr>
        <p:grpSpPr>
          <a:xfrm>
            <a:off x="8512151" y="1790899"/>
            <a:ext cx="730052" cy="730052"/>
            <a:chOff x="10476493" y="1412875"/>
            <a:chExt cx="898525" cy="898525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DCFD84CF-F55E-4F16-8E1F-88B5F9401B7F}"/>
                </a:ext>
              </a:extLst>
            </p:cNvPr>
            <p:cNvSpPr/>
            <p:nvPr/>
          </p:nvSpPr>
          <p:spPr>
            <a:xfrm>
              <a:off x="10476493" y="1412875"/>
              <a:ext cx="898525" cy="8985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2275" dirty="0" err="1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4D50969A-F3D3-4A72-B742-2F8943830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35773" y="1572155"/>
              <a:ext cx="579965" cy="579965"/>
            </a:xfrm>
            <a:prstGeom prst="rect">
              <a:avLst/>
            </a:prstGeom>
          </p:spPr>
        </p:pic>
      </p:grpSp>
      <p:sp>
        <p:nvSpPr>
          <p:cNvPr id="72" name="Ellipse 71">
            <a:extLst>
              <a:ext uri="{FF2B5EF4-FFF2-40B4-BE49-F238E27FC236}">
                <a16:creationId xmlns:a16="http://schemas.microsoft.com/office/drawing/2014/main" id="{3217C8BC-8FFF-48F0-AC02-ECDBF3009EE9}"/>
              </a:ext>
            </a:extLst>
          </p:cNvPr>
          <p:cNvSpPr/>
          <p:nvPr/>
        </p:nvSpPr>
        <p:spPr>
          <a:xfrm>
            <a:off x="5375231" y="1790899"/>
            <a:ext cx="730052" cy="730052"/>
          </a:xfrm>
          <a:prstGeom prst="ellipse">
            <a:avLst/>
          </a:prstGeom>
          <a:solidFill>
            <a:schemeClr val="bg1"/>
          </a:solidFill>
          <a:ln w="9525">
            <a:solidFill>
              <a:srgbClr val="B4BE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750" tIns="58500" rIns="87750" bIns="58500" rtlCol="0" anchor="ctr"/>
          <a:lstStyle/>
          <a:p>
            <a:pPr algn="ctr">
              <a:spcBef>
                <a:spcPts val="488"/>
              </a:spcBef>
            </a:pPr>
            <a:endParaRPr lang="de-DE" sz="2275" dirty="0" err="1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93144B-BE40-4BDC-9B3F-443D7534640A}"/>
              </a:ext>
            </a:extLst>
          </p:cNvPr>
          <p:cNvGrpSpPr/>
          <p:nvPr/>
        </p:nvGrpSpPr>
        <p:grpSpPr>
          <a:xfrm>
            <a:off x="6943692" y="1790899"/>
            <a:ext cx="730052" cy="730052"/>
            <a:chOff x="8546082" y="1412875"/>
            <a:chExt cx="898525" cy="898525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D0D560ED-BB4A-497F-AEEE-4A007EDDD270}"/>
                </a:ext>
              </a:extLst>
            </p:cNvPr>
            <p:cNvSpPr/>
            <p:nvPr/>
          </p:nvSpPr>
          <p:spPr>
            <a:xfrm>
              <a:off x="8546082" y="1412875"/>
              <a:ext cx="898525" cy="8985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A2A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2275" dirty="0" err="1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E2EB9035-7FC3-4FDB-8055-14B21CC90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05361" y="1572155"/>
              <a:ext cx="579965" cy="579965"/>
            </a:xfrm>
            <a:prstGeom prst="rect">
              <a:avLst/>
            </a:prstGeom>
          </p:spPr>
        </p:pic>
      </p:grpSp>
      <p:sp>
        <p:nvSpPr>
          <p:cNvPr id="49" name="TextBox 37">
            <a:extLst>
              <a:ext uri="{FF2B5EF4-FFF2-40B4-BE49-F238E27FC236}">
                <a16:creationId xmlns:a16="http://schemas.microsoft.com/office/drawing/2014/main" id="{19826833-2423-4B64-943D-CA0F691E7E4E}"/>
              </a:ext>
            </a:extLst>
          </p:cNvPr>
          <p:cNvSpPr txBox="1">
            <a:spLocks/>
          </p:cNvSpPr>
          <p:nvPr/>
        </p:nvSpPr>
        <p:spPr bwMode="gray">
          <a:xfrm>
            <a:off x="279897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>
                <a:solidFill>
                  <a:schemeClr val="bg1"/>
                </a:solidFill>
              </a:rPr>
              <a:t>Prüfungsberichte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elektronisch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unterschreiben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E850CC38-D0BD-4E18-9C81-9BF5E438CC48}"/>
              </a:ext>
            </a:extLst>
          </p:cNvPr>
          <p:cNvSpPr txBox="1">
            <a:spLocks/>
          </p:cNvSpPr>
          <p:nvPr/>
        </p:nvSpPr>
        <p:spPr bwMode="gray">
          <a:xfrm>
            <a:off x="1848638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>
                <a:solidFill>
                  <a:schemeClr val="bg1"/>
                </a:solidFill>
              </a:rPr>
              <a:t>Digitale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Saldenbestäti</a:t>
            </a:r>
            <a:r>
              <a:rPr lang="en-US" sz="1300" dirty="0">
                <a:solidFill>
                  <a:schemeClr val="bg1"/>
                </a:solidFill>
              </a:rPr>
              <a:t>-</a:t>
            </a:r>
            <a:br>
              <a:rPr lang="en-US" sz="1300" dirty="0">
                <a:solidFill>
                  <a:schemeClr val="bg1"/>
                </a:solidFill>
              </a:rPr>
            </a:br>
            <a:r>
              <a:rPr lang="en-US" sz="1300" dirty="0" err="1">
                <a:solidFill>
                  <a:schemeClr val="bg1"/>
                </a:solidFill>
              </a:rPr>
              <a:t>gungsaktionen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durchführen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D5989EDA-757E-4B39-AFD5-32166B2020C2}"/>
              </a:ext>
            </a:extLst>
          </p:cNvPr>
          <p:cNvSpPr txBox="1">
            <a:spLocks/>
          </p:cNvSpPr>
          <p:nvPr/>
        </p:nvSpPr>
        <p:spPr bwMode="gray">
          <a:xfrm>
            <a:off x="8123321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/>
              <a:t>Unternehmens-prozesse</a:t>
            </a:r>
            <a:r>
              <a:rPr lang="en-US" sz="1300" dirty="0"/>
              <a:t> </a:t>
            </a:r>
            <a:r>
              <a:rPr lang="en-US" sz="1300" dirty="0" err="1"/>
              <a:t>durch</a:t>
            </a:r>
            <a:r>
              <a:rPr lang="en-US" sz="1300" dirty="0"/>
              <a:t> </a:t>
            </a:r>
            <a:r>
              <a:rPr lang="en-US" sz="1300" dirty="0" err="1"/>
              <a:t>Eventlogs</a:t>
            </a:r>
            <a:r>
              <a:rPr lang="en-US" sz="1300" dirty="0"/>
              <a:t> </a:t>
            </a:r>
            <a:r>
              <a:rPr lang="en-US" sz="1300" dirty="0" err="1"/>
              <a:t>evaluieren</a:t>
            </a:r>
            <a:endParaRPr lang="en-US" sz="1300" dirty="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BCD4B1E1-8762-4FF7-A9A1-DFCD4D740774}"/>
              </a:ext>
            </a:extLst>
          </p:cNvPr>
          <p:cNvSpPr txBox="1">
            <a:spLocks/>
          </p:cNvSpPr>
          <p:nvPr/>
        </p:nvSpPr>
        <p:spPr bwMode="gray">
          <a:xfrm>
            <a:off x="3417379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/>
              <a:t>Prüfungsdoku-menten</a:t>
            </a:r>
            <a:r>
              <a:rPr lang="en-US" sz="1300" dirty="0"/>
              <a:t> </a:t>
            </a:r>
            <a:r>
              <a:rPr lang="en-US" sz="1300" dirty="0" err="1"/>
              <a:t>aus</a:t>
            </a:r>
            <a:r>
              <a:rPr lang="en-US" sz="1300" dirty="0"/>
              <a:t> </a:t>
            </a:r>
            <a:r>
              <a:rPr lang="en-US" sz="1300" dirty="0" err="1"/>
              <a:t>flexiblen</a:t>
            </a:r>
            <a:r>
              <a:rPr lang="en-US" sz="1300" dirty="0"/>
              <a:t> </a:t>
            </a:r>
            <a:r>
              <a:rPr lang="en-US" sz="1300" dirty="0" err="1"/>
              <a:t>Vorlagen</a:t>
            </a:r>
            <a:r>
              <a:rPr lang="en-US" sz="1300" dirty="0"/>
              <a:t> </a:t>
            </a:r>
            <a:r>
              <a:rPr lang="en-US" sz="1300" dirty="0" err="1"/>
              <a:t>automatisch</a:t>
            </a:r>
            <a:r>
              <a:rPr lang="en-US" sz="1300" dirty="0"/>
              <a:t> </a:t>
            </a:r>
            <a:r>
              <a:rPr lang="en-US" sz="1300" dirty="0" err="1"/>
              <a:t>erstellen</a:t>
            </a:r>
            <a:endParaRPr lang="en-US" sz="1300" dirty="0"/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0FEB8AC3-0BBC-4D12-B0BF-5C080CB1A96E}"/>
              </a:ext>
            </a:extLst>
          </p:cNvPr>
          <p:cNvSpPr txBox="1">
            <a:spLocks/>
          </p:cNvSpPr>
          <p:nvPr/>
        </p:nvSpPr>
        <p:spPr bwMode="gray">
          <a:xfrm>
            <a:off x="4986682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>
                <a:solidFill>
                  <a:schemeClr val="bg1"/>
                </a:solidFill>
              </a:rPr>
              <a:t>Jahresabschluss-prüfung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durch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interaktive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Datenanalysen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unterstützen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60EB4A80-DC3C-4823-B632-4C473281D912}"/>
              </a:ext>
            </a:extLst>
          </p:cNvPr>
          <p:cNvSpPr txBox="1">
            <a:spLocks/>
          </p:cNvSpPr>
          <p:nvPr/>
        </p:nvSpPr>
        <p:spPr bwMode="gray">
          <a:xfrm>
            <a:off x="6554580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>
                <a:solidFill>
                  <a:schemeClr val="bg1"/>
                </a:solidFill>
              </a:rPr>
              <a:t>Standardisierbare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Datenbelange</a:t>
            </a:r>
            <a:r>
              <a:rPr lang="en-US" sz="1300" dirty="0">
                <a:solidFill>
                  <a:schemeClr val="bg1"/>
                </a:solidFill>
              </a:rPr>
              <a:t> in </a:t>
            </a:r>
            <a:r>
              <a:rPr lang="en-US" sz="1300" dirty="0" err="1">
                <a:solidFill>
                  <a:schemeClr val="bg1"/>
                </a:solidFill>
              </a:rPr>
              <a:t>einem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zentralen</a:t>
            </a:r>
            <a:r>
              <a:rPr lang="en-US" sz="1300" dirty="0">
                <a:solidFill>
                  <a:schemeClr val="bg1"/>
                </a:solidFill>
              </a:rPr>
              <a:t> Data Warehouse </a:t>
            </a:r>
            <a:r>
              <a:rPr lang="en-US" sz="1300" dirty="0" err="1">
                <a:solidFill>
                  <a:schemeClr val="bg1"/>
                </a:solidFill>
              </a:rPr>
              <a:t>lösen</a:t>
            </a:r>
            <a:endParaRPr lang="en-US" sz="1300" dirty="0">
              <a:solidFill>
                <a:schemeClr val="bg1"/>
              </a:solidFill>
            </a:endParaRPr>
          </a:p>
        </p:txBody>
      </p:sp>
      <p:pic>
        <p:nvPicPr>
          <p:cNvPr id="6" name="Grafik 5" descr="Recherche">
            <a:extLst>
              <a:ext uri="{FF2B5EF4-FFF2-40B4-BE49-F238E27FC236}">
                <a16:creationId xmlns:a16="http://schemas.microsoft.com/office/drawing/2014/main" id="{15C4B704-9B0B-4A65-B105-AB91AF5B57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04457" y="1919936"/>
            <a:ext cx="471600" cy="4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656BDA-2AA9-44D5-9859-A19EE8D41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Digitalisierung?</a:t>
            </a:r>
            <a:br>
              <a:rPr lang="de-DE" dirty="0"/>
            </a:br>
            <a:r>
              <a:rPr lang="de-DE" dirty="0"/>
              <a:t>Challenge </a:t>
            </a:r>
            <a:r>
              <a:rPr lang="de-DE" dirty="0" err="1"/>
              <a:t>accepted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7094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3AD14-BB32-4A82-903E-DA916E63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Digitalisierung steigert die Datenverfügbarkeit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4D45CB-9DB8-4BAB-9400-F7C7ED97DF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438AB7-D92C-49A9-B258-5CEE34ED33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9</a:t>
            </a:fld>
            <a:r>
              <a:rPr lang="de-DE" dirty="0"/>
              <a:t>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5065032-97F3-4CE0-AF4A-8A86F31539D2}"/>
              </a:ext>
            </a:extLst>
          </p:cNvPr>
          <p:cNvSpPr/>
          <p:nvPr/>
        </p:nvSpPr>
        <p:spPr>
          <a:xfrm>
            <a:off x="3756025" y="2597462"/>
            <a:ext cx="2393950" cy="2393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750" tIns="58500" rIns="87750" bIns="58500" rtlCol="0" anchor="ctr"/>
          <a:lstStyle/>
          <a:p>
            <a:pPr algn="ctr">
              <a:lnSpc>
                <a:spcPct val="80000"/>
              </a:lnSpc>
              <a:spcBef>
                <a:spcPts val="488"/>
              </a:spcBef>
            </a:pPr>
            <a:r>
              <a:rPr lang="de-DE" sz="2000" spc="488" dirty="0" err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Digitali</a:t>
            </a:r>
            <a:r>
              <a:rPr lang="de-DE" sz="2000" spc="488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-</a:t>
            </a:r>
            <a:br>
              <a:rPr lang="de-DE" sz="2000" spc="488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</a:br>
            <a:r>
              <a:rPr lang="de-DE" sz="2000" spc="488" dirty="0" err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sierung</a:t>
            </a:r>
            <a:endParaRPr lang="de-DE" sz="2000" spc="488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8D5E014-CA7E-4529-A96F-7CA837321A0A}"/>
              </a:ext>
            </a:extLst>
          </p:cNvPr>
          <p:cNvCxnSpPr/>
          <p:nvPr/>
        </p:nvCxnSpPr>
        <p:spPr>
          <a:xfrm>
            <a:off x="6263481" y="3779838"/>
            <a:ext cx="3370362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BACD6E3-4B3F-42E1-85D5-1A966DB431E3}"/>
              </a:ext>
            </a:extLst>
          </p:cNvPr>
          <p:cNvCxnSpPr/>
          <p:nvPr/>
        </p:nvCxnSpPr>
        <p:spPr>
          <a:xfrm>
            <a:off x="272158" y="3779838"/>
            <a:ext cx="3370362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23B9EB0-FD86-4AE7-A7AC-64BD22482BAA}"/>
              </a:ext>
            </a:extLst>
          </p:cNvPr>
          <p:cNvCxnSpPr>
            <a:cxnSpLocks/>
          </p:cNvCxnSpPr>
          <p:nvPr/>
        </p:nvCxnSpPr>
        <p:spPr>
          <a:xfrm>
            <a:off x="4953000" y="1790899"/>
            <a:ext cx="0" cy="709414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C933480-2220-4A35-8CE8-238320CC53A6}"/>
              </a:ext>
            </a:extLst>
          </p:cNvPr>
          <p:cNvCxnSpPr>
            <a:cxnSpLocks/>
          </p:cNvCxnSpPr>
          <p:nvPr/>
        </p:nvCxnSpPr>
        <p:spPr>
          <a:xfrm>
            <a:off x="4953000" y="5059363"/>
            <a:ext cx="0" cy="709414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24EDED40-C411-4469-A7D3-8C7A1C31E955}"/>
              </a:ext>
            </a:extLst>
          </p:cNvPr>
          <p:cNvSpPr/>
          <p:nvPr/>
        </p:nvSpPr>
        <p:spPr>
          <a:xfrm>
            <a:off x="272158" y="1797841"/>
            <a:ext cx="3370357" cy="169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lvl="1" defTabSz="722313">
              <a:spcBef>
                <a:spcPts val="488"/>
              </a:spcBef>
            </a:pPr>
            <a:r>
              <a:rPr lang="de-DE" sz="1300" cap="all" dirty="0">
                <a:latin typeface="+mj-lt"/>
              </a:rPr>
              <a:t>Im engeren Sinn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FCE4757-29A1-4267-AAEB-DB859238E7F9}"/>
              </a:ext>
            </a:extLst>
          </p:cNvPr>
          <p:cNvSpPr/>
          <p:nvPr/>
        </p:nvSpPr>
        <p:spPr>
          <a:xfrm>
            <a:off x="6263486" y="1797841"/>
            <a:ext cx="3370357" cy="169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lvl="1" defTabSz="722313">
              <a:spcBef>
                <a:spcPts val="488"/>
              </a:spcBef>
            </a:pPr>
            <a:r>
              <a:rPr lang="de-DE" sz="1300" cap="all" dirty="0">
                <a:latin typeface="+mj-lt"/>
              </a:rPr>
              <a:t>Der Wirtschaft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F19B064-4F1F-4B28-A702-7C29E2F618D8}"/>
              </a:ext>
            </a:extLst>
          </p:cNvPr>
          <p:cNvSpPr/>
          <p:nvPr/>
        </p:nvSpPr>
        <p:spPr>
          <a:xfrm>
            <a:off x="272158" y="4047329"/>
            <a:ext cx="3370357" cy="169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lvl="1" defTabSz="722313">
              <a:spcBef>
                <a:spcPts val="488"/>
              </a:spcBef>
            </a:pPr>
            <a:r>
              <a:rPr lang="de-DE" sz="1300" cap="all" dirty="0">
                <a:latin typeface="+mj-lt"/>
              </a:rPr>
              <a:t>Im Weiteren Sinne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825B8F-8E26-4FF1-B305-B3D5C865DBC9}"/>
              </a:ext>
            </a:extLst>
          </p:cNvPr>
          <p:cNvSpPr/>
          <p:nvPr/>
        </p:nvSpPr>
        <p:spPr>
          <a:xfrm>
            <a:off x="6263486" y="4047329"/>
            <a:ext cx="3370357" cy="169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lvl="1" defTabSz="722313">
              <a:spcBef>
                <a:spcPts val="488"/>
              </a:spcBef>
            </a:pPr>
            <a:r>
              <a:rPr lang="de-DE" sz="1300" cap="all" dirty="0">
                <a:latin typeface="+mj-lt"/>
              </a:rPr>
              <a:t>Der Jahresabschlussprüfung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88A2A3E2-5CA8-46A0-85A7-E5935B978AFD}"/>
              </a:ext>
            </a:extLst>
          </p:cNvPr>
          <p:cNvSpPr txBox="1">
            <a:spLocks/>
          </p:cNvSpPr>
          <p:nvPr/>
        </p:nvSpPr>
        <p:spPr bwMode="gray">
          <a:xfrm>
            <a:off x="272158" y="2108203"/>
            <a:ext cx="3370357" cy="12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2925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de-DE" sz="1300" dirty="0"/>
              <a:t>Übersetzt analogen Größen in diskrete Werte</a:t>
            </a:r>
          </a:p>
          <a:p>
            <a:pPr lvl="1"/>
            <a:r>
              <a:rPr lang="de-DE" sz="1300" dirty="0"/>
              <a:t>Speichert oder verarbeitet Informationen, Objekte und Ereignisse elektronisch</a:t>
            </a:r>
          </a:p>
          <a:p>
            <a:endParaRPr lang="de-DE" sz="1300" dirty="0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588566EB-D180-4BF4-9DD2-989D9131839D}"/>
              </a:ext>
            </a:extLst>
          </p:cNvPr>
          <p:cNvSpPr txBox="1">
            <a:spLocks/>
          </p:cNvSpPr>
          <p:nvPr/>
        </p:nvSpPr>
        <p:spPr bwMode="gray">
          <a:xfrm>
            <a:off x="272158" y="4357690"/>
            <a:ext cx="3370357" cy="12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2925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de-DE" sz="1300" dirty="0"/>
              <a:t>Kontinuierlicher, sozialer und ökonomischer Veränderungsprozess</a:t>
            </a:r>
          </a:p>
          <a:p>
            <a:pPr lvl="1"/>
            <a:r>
              <a:rPr lang="de-DE" sz="1300" dirty="0"/>
              <a:t>Fortschreitende Verbreitung elektronisch gestützter Abläufe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44691E42-78EA-4E9E-B8B3-CDB1CFB8E797}"/>
              </a:ext>
            </a:extLst>
          </p:cNvPr>
          <p:cNvSpPr txBox="1">
            <a:spLocks/>
          </p:cNvSpPr>
          <p:nvPr/>
        </p:nvSpPr>
        <p:spPr bwMode="gray">
          <a:xfrm>
            <a:off x="6263486" y="2108203"/>
            <a:ext cx="3370357" cy="12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2925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de-DE" sz="1300" dirty="0"/>
              <a:t>Durchgängige Nutzung moderner Informationstechnologien in betrieblichen Kernprozessen</a:t>
            </a:r>
          </a:p>
          <a:p>
            <a:pPr lvl="1"/>
            <a:r>
              <a:rPr lang="de-DE" sz="1300" dirty="0"/>
              <a:t>Vernetzung, Beschleunigung, Informationswachstum</a:t>
            </a: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12EAAEA3-6488-42E7-B662-AF058EC19149}"/>
              </a:ext>
            </a:extLst>
          </p:cNvPr>
          <p:cNvSpPr txBox="1">
            <a:spLocks/>
          </p:cNvSpPr>
          <p:nvPr/>
        </p:nvSpPr>
        <p:spPr bwMode="gray">
          <a:xfrm>
            <a:off x="6263486" y="4357690"/>
            <a:ext cx="3370357" cy="12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2925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endParaRPr lang="de-DE" sz="130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9BDAA06-1CCE-4E0C-8211-C29C229B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80" y="4357690"/>
            <a:ext cx="2200628" cy="19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kumentenkennung"/>
</p:tagLst>
</file>

<file path=ppt/theme/theme1.xml><?xml version="1.0" encoding="utf-8"?>
<a:theme xmlns:a="http://schemas.openxmlformats.org/drawingml/2006/main" name="EbnerStolz A4">
  <a:themeElements>
    <a:clrScheme name="Ebner Stolz">
      <a:dk1>
        <a:srgbClr val="3B3B3B"/>
      </a:dk1>
      <a:lt1>
        <a:srgbClr val="FFFFFF"/>
      </a:lt1>
      <a:dk2>
        <a:srgbClr val="006473"/>
      </a:dk2>
      <a:lt2>
        <a:srgbClr val="D9D9D9"/>
      </a:lt2>
      <a:accent1>
        <a:srgbClr val="006473"/>
      </a:accent1>
      <a:accent2>
        <a:srgbClr val="008CC3"/>
      </a:accent2>
      <a:accent3>
        <a:srgbClr val="91CDF0"/>
      </a:accent3>
      <a:accent4>
        <a:srgbClr val="3B3B3B"/>
      </a:accent4>
      <a:accent5>
        <a:srgbClr val="00AEAC"/>
      </a:accent5>
      <a:accent6>
        <a:srgbClr val="D9D9D9"/>
      </a:accent6>
      <a:hlink>
        <a:srgbClr val="006473"/>
      </a:hlink>
      <a:folHlink>
        <a:srgbClr val="008CC3"/>
      </a:folHlink>
    </a:clrScheme>
    <a:fontScheme name="Ebner Stolz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6"/>
        </a:solidFill>
        <a:ln>
          <a:noFill/>
        </a:ln>
      </a:spPr>
      <a:bodyPr lIns="108000" tIns="72000" rIns="108000" bIns="72000" rtlCol="0" anchor="ctr"/>
      <a:lstStyle>
        <a:defPPr algn="l">
          <a:lnSpc>
            <a:spcPct val="120000"/>
          </a:lnSpc>
          <a:spcBef>
            <a:spcPts val="6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vert="horz" wrap="square" lIns="0" tIns="0" rIns="0" bIns="0" numCol="1" spcCol="288000" rtlCol="0">
        <a:noAutofit/>
      </a:bodyPr>
      <a:lstStyle>
        <a:defPPr algn="l">
          <a:lnSpc>
            <a:spcPct val="120000"/>
          </a:lnSpc>
          <a:spcBef>
            <a:spcPts val="600"/>
          </a:spcBef>
          <a:defRPr sz="1400" dirty="0" smtClean="0"/>
        </a:defPPr>
      </a:lstStyle>
    </a:txDef>
  </a:objectDefaults>
  <a:extraClrSchemeLst/>
  <a:custClrLst>
    <a:custClr>
      <a:srgbClr val="FFFA4F"/>
    </a:custClr>
    <a:custClr>
      <a:srgbClr val="B4BE3C"/>
    </a:custClr>
    <a:custClr>
      <a:srgbClr val="A2A2A2"/>
    </a:custClr>
    <a:custClr>
      <a:srgbClr val="CCE0E3"/>
    </a:custClr>
    <a:custClr>
      <a:srgbClr val="7497B4"/>
    </a:custClr>
    <a:custClr>
      <a:srgbClr val="FFFFFF"/>
    </a:custClr>
    <a:custClr>
      <a:srgbClr val="FFFFFF"/>
    </a:custClr>
    <a:custClr>
      <a:srgbClr val="488A00"/>
    </a:custClr>
    <a:custClr>
      <a:srgbClr val="F4D805"/>
    </a:custClr>
    <a:custClr>
      <a:srgbClr val="D02410"/>
    </a:custClr>
  </a:custClrLst>
  <a:extLst>
    <a:ext uri="{05A4C25C-085E-4340-85A3-A5531E510DB2}">
      <thm15:themeFamily xmlns:thm15="http://schemas.microsoft.com/office/thememl/2012/main" name="Ebner Stolz Handout (A4).potx" id="{7A30FB3E-B534-4930-A60E-72B88CA79D1D}" vid="{40B61295-D9E2-4D62-BD22-99E28DBF64E0}"/>
    </a:ext>
  </a:extLst>
</a:theme>
</file>

<file path=ppt/theme/theme2.xml><?xml version="1.0" encoding="utf-8"?>
<a:theme xmlns:a="http://schemas.openxmlformats.org/drawingml/2006/main" name="Office">
  <a:themeElements>
    <a:clrScheme name="EbnerStolz">
      <a:dk1>
        <a:srgbClr val="3B3B3B"/>
      </a:dk1>
      <a:lt1>
        <a:srgbClr val="FFFFFF"/>
      </a:lt1>
      <a:dk2>
        <a:srgbClr val="006473"/>
      </a:dk2>
      <a:lt2>
        <a:srgbClr val="D9D9D9"/>
      </a:lt2>
      <a:accent1>
        <a:srgbClr val="006473"/>
      </a:accent1>
      <a:accent2>
        <a:srgbClr val="008CC3"/>
      </a:accent2>
      <a:accent3>
        <a:srgbClr val="91CDF0"/>
      </a:accent3>
      <a:accent4>
        <a:srgbClr val="3B3B3B"/>
      </a:accent4>
      <a:accent5>
        <a:srgbClr val="00AEAC"/>
      </a:accent5>
      <a:accent6>
        <a:srgbClr val="D9D9D9"/>
      </a:accent6>
      <a:hlink>
        <a:srgbClr val="006473"/>
      </a:hlink>
      <a:folHlink>
        <a:srgbClr val="008CC3"/>
      </a:folHlink>
    </a:clrScheme>
    <a:fontScheme name="Ebner Stolz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bnerStolz">
      <a:dk1>
        <a:srgbClr val="3B3B3B"/>
      </a:dk1>
      <a:lt1>
        <a:srgbClr val="FFFFFF"/>
      </a:lt1>
      <a:dk2>
        <a:srgbClr val="006473"/>
      </a:dk2>
      <a:lt2>
        <a:srgbClr val="D9D9D9"/>
      </a:lt2>
      <a:accent1>
        <a:srgbClr val="006473"/>
      </a:accent1>
      <a:accent2>
        <a:srgbClr val="008CC3"/>
      </a:accent2>
      <a:accent3>
        <a:srgbClr val="91CDF0"/>
      </a:accent3>
      <a:accent4>
        <a:srgbClr val="3B3B3B"/>
      </a:accent4>
      <a:accent5>
        <a:srgbClr val="00AEAC"/>
      </a:accent5>
      <a:accent6>
        <a:srgbClr val="D9D9D9"/>
      </a:accent6>
      <a:hlink>
        <a:srgbClr val="006473"/>
      </a:hlink>
      <a:folHlink>
        <a:srgbClr val="008CC3"/>
      </a:folHlink>
    </a:clrScheme>
    <a:fontScheme name="Ebner Stolz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qs:UpdateInfoSlideData xmlns:qs="urn:d97179d1-def0-4414-9b6d-d8ec13b63fb5:quickSlide:extdata:slide:updateinfo">
  <qs:ThisSlideInfo>
    <qs:PresentationGuid>48686281-6F9C-43B5-92A5-CFF9B8CB16AC</qs:PresentationGuid>
    <qs:SlideGuid>3F44C2AE-0FAB-4A4A-8C70-0D6A80F14C50</qs:SlideGuid>
    <qs:SlideTitle>Maßgeschneidert. Unsere Lösungen für unternehmerische Herausforderungen.</qs:SlideTitle>
    <qs:PublishingDate>2020-10-14T09:53:30</qs:PublishingDate>
    <qs:Author>Ebner Stolz</qs:Author>
    <qs:OldGuid/>
  </qs:ThisSlideInfo>
  <qs:OrigSlideInfo>
    <qs:PresentationGuid>48686281-6F9C-43B5-92A5-CFF9B8CB16AC</qs:PresentationGuid>
    <qs:SlideGuid>3F44C2AE-0FAB-4A4A-8C70-0D6A80F14C50</qs:SlideGuid>
    <qs:SlideTitle>Maßgeschneidert. Unsere Lösungen für unternehmerische Herausforderungen.</qs:SlideTitle>
    <qs:PublishingDate>2020-10-14T09:53:30</qs:PublishingDate>
    <qs:Author>Ebner Stolz</qs:Author>
    <qs:OldGuid/>
  </qs:OrigSlideInfo>
</qs:UpdateInfoSlideData>
</file>

<file path=customXml/item2.xml><?xml version="1.0" encoding="utf-8"?>
<qs:UpdateInfoSlideData xmlns:qs="urn:d97179d1-def0-4414-9b6d-d8ec13b63fb5:quickSlide:extdata:slide:updateinfo">
  <qs:ThisSlideInfo>
    <qs:PresentationGuid>48686281-6F9C-43B5-92A5-CFF9B8CB16AC</qs:PresentationGuid>
    <qs:SlideGuid>D336A27A-663E-4206-BE2B-E88127C89DF1</qs:SlideGuid>
    <qs:SlideTitle>Kompetent und vielfältig. Im Denken und Handeln.</qs:SlideTitle>
    <qs:PublishingDate>2020-10-14T09:53:30</qs:PublishingDate>
    <qs:Author>Ebner Stolz</qs:Author>
    <qs:OldGuid/>
  </qs:ThisSlideInfo>
  <qs:OrigSlideInfo>
    <qs:PresentationGuid>48686281-6F9C-43B5-92A5-CFF9B8CB16AC</qs:PresentationGuid>
    <qs:SlideGuid>D336A27A-663E-4206-BE2B-E88127C89DF1</qs:SlideGuid>
    <qs:SlideTitle>Kompetent und vielfältig. Im Denken und Handeln.</qs:SlideTitle>
    <qs:PublishingDate>2020-10-14T09:53:30</qs:PublishingDate>
    <qs:Author>Ebner Stolz</qs:Author>
    <qs:OldGuid/>
  </qs:OrigSlideInfo>
</qs:UpdateInfoSlideData>
</file>

<file path=customXml/item3.xml><?xml version="1.0" encoding="utf-8"?>
<qs:UpdateInfoSlideData xmlns:qs="urn:d97179d1-def0-4414-9b6d-d8ec13b63fb5:quickSlide:extdata:slide:updateinfo">
  <qs:ThisSlideInfo>
    <qs:PresentationGuid>48686281-6F9C-43B5-92A5-CFF9B8CB16AC</qs:PresentationGuid>
    <qs:SlideGuid>D214EE0C-E7AD-43D7-92AF-C28BC0AED6D6</qs:SlideGuid>
    <qs:SlideTitle>Hochmotiviert. Die machen die Ziele unserer Kunden zu unseren Zielen.</qs:SlideTitle>
    <qs:PublishingDate>2020-10-14T09:53:30</qs:PublishingDate>
    <qs:Author>Ebner Stolz</qs:Author>
    <qs:OldGuid/>
  </qs:ThisSlideInfo>
  <qs:OrigSlideInfo>
    <qs:PresentationGuid>48686281-6F9C-43B5-92A5-CFF9B8CB16AC</qs:PresentationGuid>
    <qs:SlideGuid>D214EE0C-E7AD-43D7-92AF-C28BC0AED6D6</qs:SlideGuid>
    <qs:SlideTitle>Hochmotiviert. Die machen die Ziele unserer Kunden zu unseren Zielen.</qs:SlideTitle>
    <qs:PublishingDate>2020-10-14T09:53:30</qs:PublishingDate>
    <qs:Author>Ebner Stolz</qs:Author>
    <qs:OldGuid/>
  </qs:OrigSlideInfo>
</qs:UpdateInfoSlideData>
</file>

<file path=customXml/itemProps1.xml><?xml version="1.0" encoding="utf-8"?>
<ds:datastoreItem xmlns:ds="http://schemas.openxmlformats.org/officeDocument/2006/customXml" ds:itemID="{F11E92BB-97B6-4FB0-87D5-26BCE6E40C39}">
  <ds:schemaRefs>
    <ds:schemaRef ds:uri="urn:d97179d1-def0-4414-9b6d-d8ec13b63fb5:quickSlide:extdata:slide:updateinfo"/>
  </ds:schemaRefs>
</ds:datastoreItem>
</file>

<file path=customXml/itemProps2.xml><?xml version="1.0" encoding="utf-8"?>
<ds:datastoreItem xmlns:ds="http://schemas.openxmlformats.org/officeDocument/2006/customXml" ds:itemID="{942B19C4-AA23-4D0B-87B1-46361257B302}">
  <ds:schemaRefs>
    <ds:schemaRef ds:uri="urn:d97179d1-def0-4414-9b6d-d8ec13b63fb5:quickSlide:extdata:slide:updateinfo"/>
  </ds:schemaRefs>
</ds:datastoreItem>
</file>

<file path=customXml/itemProps3.xml><?xml version="1.0" encoding="utf-8"?>
<ds:datastoreItem xmlns:ds="http://schemas.openxmlformats.org/officeDocument/2006/customXml" ds:itemID="{C86B39A9-51B8-4FB9-9F11-1CD9F81D681C}">
  <ds:schemaRefs>
    <ds:schemaRef ds:uri="urn:d97179d1-def0-4414-9b6d-d8ec13b63fb5:quickSlide:extdata:slide:update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Ebner Stolz Handout (A4)</Template>
  <TotalTime>0</TotalTime>
  <Words>783</Words>
  <Application>Microsoft Office PowerPoint</Application>
  <PresentationFormat>A4-Papier (210 x 297 mm)</PresentationFormat>
  <Paragraphs>235</Paragraphs>
  <Slides>20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Segoe UI</vt:lpstr>
      <vt:lpstr>Segoe UI Semibold</vt:lpstr>
      <vt:lpstr>EbnerStolz A4</vt:lpstr>
      <vt:lpstr>Data-Driven Auditing:  Digitale Werkzeuge für die Jahresabschlussprüfung </vt:lpstr>
      <vt:lpstr>Take-Home Message</vt:lpstr>
      <vt:lpstr>Inhalt</vt:lpstr>
      <vt:lpstr>PowerPoint-Präsentation</vt:lpstr>
      <vt:lpstr>Aufgaben</vt:lpstr>
      <vt:lpstr>Köpfe</vt:lpstr>
      <vt:lpstr>Produkte</vt:lpstr>
      <vt:lpstr>PowerPoint-Präsentation</vt:lpstr>
      <vt:lpstr>Digitalisierung steigert die Datenverfügbarkeit</vt:lpstr>
      <vt:lpstr>Jahresabschlussprüfung: Zwischen Sicherheit und Wirtschaftlichkeit</vt:lpstr>
      <vt:lpstr>Digitalisierung befeuert Zielkonflikt Sicherheit - Wirtschaftlichkeit</vt:lpstr>
      <vt:lpstr>PowerPoint-Präsentation</vt:lpstr>
      <vt:lpstr>Unser Selbstverständnis: In-House Data Science Consultants</vt:lpstr>
      <vt:lpstr>Von Prüfungsfragen zu Data-Driven Auditing</vt:lpstr>
      <vt:lpstr>Praxisbeispiel: Zeitreihenanalyse</vt:lpstr>
      <vt:lpstr>Praxisbeispiel: Zeitreihenanalyse</vt:lpstr>
      <vt:lpstr>Praxisbeispiel: Zeitreihenanalyse</vt:lpstr>
      <vt:lpstr>PowerPoint-Präsentation</vt:lpstr>
      <vt:lpstr>Data-Driven Auditing @ Ebner Stolz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Mendl, Celine</dc:creator>
  <cp:lastModifiedBy>Tanneberg, Dag</cp:lastModifiedBy>
  <cp:revision>99</cp:revision>
  <cp:lastPrinted>2019-01-11T19:55:23Z</cp:lastPrinted>
  <dcterms:created xsi:type="dcterms:W3CDTF">2020-11-02T09:23:27Z</dcterms:created>
  <dcterms:modified xsi:type="dcterms:W3CDTF">2021-06-24T09:12:20Z</dcterms:modified>
</cp:coreProperties>
</file>